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9A4FBF-42D2-3ED8-2CDB-3ACF7EEFE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9AD8A-D42F-14C0-8213-08EBB13CD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653C-DF61-459D-84E6-4A65BF10E1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7DF4F-1D86-DF6A-BBA3-5633A8C71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2F7C1-48E9-37B7-2CAF-830E8D99C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2074-E21B-4121-B3D4-56F71ECEC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E168-C58C-4AC5-9C3A-2B389114913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8AF1-6800-4F8F-98AD-A2210D4D9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9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794-5CCC-403A-ACE1-B693AB9CCBD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76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71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4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48C9-CE79-430F-9547-C14B0C8036D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1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3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8A9-CBD3-466D-805D-15CE35325776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7C6-1CD0-4E16-B2B2-BC5437DAD5B8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4362-8ECA-4C70-AC40-4F179EFE186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4BE64-22B0-A59C-E5BD-F51AC6A4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14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8"/>
            <a:ext cx="5477632" cy="38542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3A86-FB9F-DA6D-9A26-225B4CD6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44" y="696930"/>
            <a:ext cx="6346258" cy="2510048"/>
          </a:xfrm>
        </p:spPr>
        <p:txBody>
          <a:bodyPr>
            <a:normAutofit/>
          </a:bodyPr>
          <a:lstStyle/>
          <a:p>
            <a:r>
              <a:rPr lang="ru-RU" sz="2800" b="1" kern="1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данных с применением расширенных возможностей офисных программ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1F90-D7CF-6531-9687-799F78ED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262" y="5314911"/>
            <a:ext cx="9144000" cy="1309255"/>
          </a:xfrm>
        </p:spPr>
        <p:txBody>
          <a:bodyPr/>
          <a:lstStyle/>
          <a:p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ПРОФЕССИОНАЛЬНАЯ ПРОГРАММА ПЕРЕПОДГОТОВКИ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10A50-A7EA-6E85-02A2-601207D9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43597"/>
          </a:xfrm>
        </p:spPr>
        <p:txBody>
          <a:bodyPr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0B3F-2EE7-B95D-38AB-F99F6DB7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4" y="838298"/>
            <a:ext cx="11357810" cy="4658627"/>
          </a:xfrm>
        </p:spPr>
        <p:txBody>
          <a:bodyPr/>
          <a:lstStyle/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по программе проводится в форме защиты итоговой аттестационной  работы. 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сроки, предусмотренные учебным планом, графиком учебного процесса, графиком защиты итоговой аттестационной работы. Защита проводится в форме доклада.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программы результаты защиты выпускной квалификационной работы оцениваются по 4-х балльной системе («отлично», «хорошо», «удовлетворительно», «неудовлетворительно»).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Выдаваемый документ: 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0C03D-732B-D525-B2F9-C397DF5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22FD-CF86-3878-792E-75BAB8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10</a:t>
            </a:fld>
            <a:endParaRPr lang="ru-RU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69F1E55-9E37-8CB9-6574-33D364A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1" y="3167611"/>
            <a:ext cx="5805272" cy="3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FF1D-305C-7819-57AC-0F59E941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137"/>
            <a:ext cx="2927142" cy="1488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0E06-A5D3-C9B9-F45F-5F6D0BF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428093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РЕЗЮМЕ и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1ACB-083F-C19D-B509-0ED24A2B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1" y="904774"/>
            <a:ext cx="9416217" cy="531314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Бизнес-аналитик анализирует показатели компании, чтобы найти точки роста или вывести её из кризиса. Для этого он собирает данные о бизнес-процессах и финансах, изучает обратную связь о продуктах компании и предлагает стратегии развития.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Бизнес-аналитики нужны в IT, консалтинге, торговле, строительных и производственных компаниях. Кризис только повышает востребованность таких специалистов. Владельцы бизнеса хотят удержаться на плаву и превратить сложности в возможности для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r>
              <a:rPr lang="ru-RU" dirty="0" err="1" smtClean="0">
                <a:effectLst/>
              </a:rPr>
              <a:t>о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положен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ИТ-специальность после окончания программы: </a:t>
            </a:r>
            <a:r>
              <a:rPr lang="ru-RU" sz="1800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Бизнес-аналитик.</a:t>
            </a:r>
            <a:endParaRPr lang="ru-RU" sz="1800" kern="0" dirty="0">
              <a:solidFill>
                <a:srgbClr val="2227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З/плата </a:t>
            </a: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сферы, профессиональных умений и опыта работы.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тыс. до 80 тыс. рублей начинающим специалистам;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тыс. до 200 тыс. на уровне </a:t>
            </a:r>
            <a:r>
              <a:rPr lang="ru-RU" sz="1800" kern="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(обычно от трёх-пяти лет опыта);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тыс. рублей на позиции </a:t>
            </a:r>
            <a:r>
              <a:rPr lang="ru-RU" sz="1800" kern="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ru-RU" sz="1800" kern="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9A7E0-575C-644D-9213-4C7611A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6D8CFB-F381-563F-4611-9B8C632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8A407-3251-5E1D-3575-6808B0EC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2">
            <a:off x="8879410" y="0"/>
            <a:ext cx="3165888" cy="2235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5DE-C84F-75B2-B8E9-566AF45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91" y="168045"/>
            <a:ext cx="10515600" cy="53152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программы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1D35-8C52-0C97-8410-909913F0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" y="538665"/>
            <a:ext cx="11898596" cy="6021910"/>
          </a:xfrm>
        </p:spPr>
        <p:txBody>
          <a:bodyPr>
            <a:normAutofit fontScale="62500" lnSpcReduction="20000"/>
          </a:bodyPr>
          <a:lstStyle/>
          <a:p>
            <a:pPr marL="228600" lvl="1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нацелена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целостного представления о современных информационных технологиях и методах анализа данных, формирование системного представления о методах разработки и реализации управленческих решений с использованием встроенного функционала приложений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Получение теоретических знаний и практических навыков на языке программирования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</a:t>
            </a: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являются: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расширенный функционал офисных программ для решения задач анализа данных; </a:t>
            </a:r>
            <a:endParaRPr lang="ru-RU" sz="3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надстройки семейства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Pivot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endParaRPr lang="ru-RU" sz="3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технологию визуального программирования (конструирования рабочей поверхности приложения и элементов его управления непосредственно на экране); </a:t>
            </a:r>
            <a:endParaRPr lang="ru-RU" sz="3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освоить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технику программирования на основе выделения четких логических схем и взаимосвязей, посредством языка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используемого в качестве макроязыка в электронных таблицах, текстовых процессорах и других приложениях;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 программы включающие компоненты нескольких приложений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способствующих интеграции и совместному использованию данных.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sz="3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9EE1B-921D-341F-D09E-F96D0B83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8FE3E-A15B-5BEF-A568-799BCCD4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0FC08-CB70-EF68-41B8-98E8610B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6384"/>
            <a:ext cx="2242194" cy="71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D4343-8933-A535-F50B-ACD3C97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1245" cy="2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освоения программы специалист будет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AFDD-6076-8D61-DD66-B500CEA3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1" y="873178"/>
            <a:ext cx="10515600" cy="51116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качеству управленческих решений; методы теории принятия управленческих решений на основе статистический анализ данных и прогнозирование; возможности офисных пакетов для автоматизации задач, возникающих в процессе профессиональной деятельности; основные понятия структурного и объектно-ориентированного программирования; правила и принципы визуализации полученных результатов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Использовать инструменты поиска информации для задач анализа данных, применяя системный подход; выбирать оптимальные методы решения  типовых задач анализа данных;  применять математический инструментарий к решению задач анализа данных в предметной области; строить автоматизированные модели анализа данных;  проводить расчеты и анализ решений с использованием с использованием встроенного функционала приложений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обрабатывать данные на рабочем листе из программы на VBA; создавать собственные функции,  процедуры и диалоговые окна; настраивать интерфейс приложения в соответствии с потребностями пользователя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работы автоматизации профессиональных задач на основе применения инструментария встроенного функционала приложений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средствами офисных пакетов, позволяющими эффективно решать задачи, возникающие в процессе профессиональной деятельности; информационными технологиями поиска данных и способами их использования; методами формирования, оценки и выбора альтернативных вариантов управленческих решений на основе использования инструментария VBA.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0D9A0-9C54-291C-2B6C-D6546759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26119-BDC9-D05F-8BC0-BFA21A0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5F79-130B-03E9-1487-70B95FD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79" y="351597"/>
            <a:ext cx="9784080" cy="600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ДППП ИТ-профиля 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внедрение бизнес-процессов»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84AB6-E87A-464B-0870-0E06BD91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DDD8E-3CE8-2333-AA7C-CBAC332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82C47-3271-326A-8D00-180AB30CAAA8}"/>
              </a:ext>
            </a:extLst>
          </p:cNvPr>
          <p:cNvSpPr txBox="1"/>
          <p:nvPr/>
        </p:nvSpPr>
        <p:spPr>
          <a:xfrm>
            <a:off x="279465" y="1568602"/>
            <a:ext cx="11325726" cy="431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Буслаева Ольга Станиславовна, к.т.н., доцент кафедры ЦЭИТ </a:t>
            </a:r>
            <a:r>
              <a:rPr lang="ru-RU" sz="16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 (национальный исследовательский университет)», ВШЭУ, </a:t>
            </a:r>
            <a:r>
              <a:rPr lang="ru-RU" sz="1400" kern="1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ЦЭИТ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образовательных организациях высшего образования Российской Федерации с 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(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0390" lvl="4"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научно-исследовательских проектах и публикации по данной тематике: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РФФИ «Моделирование и прогнозирование социально-экономических систем c помощью метода собственных состояний»; </a:t>
            </a:r>
            <a:endParaRPr lang="ru-RU" sz="1200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РФФИ «Разработка новых методов обнаружения и управления локальными ударными повреждениями авиационных конструкций из ПКМ»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Руденко А.С. Автоматизация процессов бесконтактного определения геометрических показателей качества дорожного покрытия// 	Актуальные аспекты развития науки и общества в эпоху цифровой трансформации Сборник материалов II Международной научно-практической конференции. Москва, 2022, с. 126-135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Buslaeva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O.S.,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Sapozhnikov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S.B.,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Bezmelnitsyn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Ignatova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Kudryavtsev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O.A.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Indicator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Films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Residual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Strength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GFRP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Mechanics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2021, 57(1), с. 47-56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Поллак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Г.А., Палей А.Г., Буслаева О.С.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ICMSOA 2021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3rd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endParaRPr lang="ru-RU" sz="1200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Тыртышная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Т.Д. Прогнозирование Объема Продаж Предприятия С Использованием Методики Отбора Признаков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Scikit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Материалы I Всероссийской научно-практической конференции. Том Часть 2. Министерство науки и высшего образования Российской Федерации Южно-Уральский государственный университет Кафедра цифровой экономики и информационных технологий. 2022 Издательство: Издательский центр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ЮУрГУ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с. 58-64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Бунова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Е.В., Буслаева О.С. Анализ математических методов предотвращения несанкционированных действий при совершении онлайн операций с использованием банковских карт // Актуальные проблемы управления, экономики и финансов в контексте глобальных вызовов. Сборник статей по материалам XXVI Национальной научно-практической конференции с международным участием. Челябинск, 2022. С. 38-45.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1429693"/>
            <a:ext cx="1200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43-FAA8-E137-7460-7A04FEE2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преподаватели ДПП ИТ-профиля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внедрение бизнес-процессов»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923AB3-4524-CD45-DD9A-A1B7A94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83710-A508-18D0-A718-EFD71FAD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3F7C0D-80A8-B90F-ADB9-C852FFA2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29247"/>
              </p:ext>
            </p:extLst>
          </p:nvPr>
        </p:nvGraphicFramePr>
        <p:xfrm>
          <a:off x="1607419" y="2079058"/>
          <a:ext cx="9298004" cy="3299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884">
                  <a:extLst>
                    <a:ext uri="{9D8B030D-6E8A-4147-A177-3AD203B41FA5}">
                      <a16:colId xmlns:a16="http://schemas.microsoft.com/office/drawing/2014/main" val="1987370697"/>
                    </a:ext>
                  </a:extLst>
                </a:gridCol>
                <a:gridCol w="1849802">
                  <a:extLst>
                    <a:ext uri="{9D8B030D-6E8A-4147-A177-3AD203B41FA5}">
                      <a16:colId xmlns:a16="http://schemas.microsoft.com/office/drawing/2014/main" val="1410797054"/>
                    </a:ext>
                  </a:extLst>
                </a:gridCol>
                <a:gridCol w="5486740">
                  <a:extLst>
                    <a:ext uri="{9D8B030D-6E8A-4147-A177-3AD203B41FA5}">
                      <a16:colId xmlns:a16="http://schemas.microsoft.com/office/drawing/2014/main" val="1601470708"/>
                    </a:ext>
                  </a:extLst>
                </a:gridCol>
                <a:gridCol w="1624578">
                  <a:extLst>
                    <a:ext uri="{9D8B030D-6E8A-4147-A177-3AD203B41FA5}">
                      <a16:colId xmlns:a16="http://schemas.microsoft.com/office/drawing/2014/main" val="941064808"/>
                    </a:ext>
                  </a:extLst>
                </a:gridCol>
              </a:tblGrid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20955" algn="ctr"/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Опыт/стаж работы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88303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Буслаева О.С.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Доцент, </a:t>
                      </a:r>
                      <a:r>
                        <a:rPr lang="ru-RU" sz="16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ВШЭУ,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43570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Хомякова Т.С.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преподаватель, </a:t>
                      </a:r>
                      <a:r>
                        <a:rPr lang="ru-RU" sz="16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ЦЭИТ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68434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Голлай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И.Н.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Доцент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(НИУ), ВШЭУ, ЦЭИТ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6309"/>
                  </a:ext>
                </a:extLst>
              </a:tr>
              <a:tr h="3958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Потапкина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И.О.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 –</a:t>
                      </a:r>
                      <a:r>
                        <a:rPr lang="ru-RU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«Компьютерная кампания»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8954"/>
                  </a:ext>
                </a:extLst>
              </a:tr>
              <a:tr h="92953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Шарафутдинова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Е.Ю.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 – группа</a:t>
                      </a:r>
                      <a:r>
                        <a:rPr lang="ru-RU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компаний </a:t>
                      </a:r>
                      <a:r>
                        <a:rPr lang="en-US" sz="1600" kern="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gulliver</a:t>
                      </a:r>
                      <a:r>
                        <a:rPr lang="en-US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3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85B-9FF7-A364-5AC0-C81511A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7" y="1920240"/>
            <a:ext cx="10289645" cy="150876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- 9 месяцев.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дистанционного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формата.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83122-2BD2-0372-1CD1-2A421E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B0735-1290-17AF-21DD-D4A42812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ABD95-BD80-B251-7571-BBE4A03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025" y="0"/>
            <a:ext cx="5133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66" y="139797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59412"/>
              </p:ext>
            </p:extLst>
          </p:nvPr>
        </p:nvGraphicFramePr>
        <p:xfrm>
          <a:off x="452673" y="404262"/>
          <a:ext cx="11606543" cy="640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357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6482281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3539905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20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1823920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Моделирование процессов решения</a:t>
                      </a:r>
                    </a:p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экономических задач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дисциплины является формирование знаний и умений по разработке математических моделей управления экономическими процессами и проектированию производственных и социально-экономических систем.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дисциплины: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принципами и конкретными подходами при постановке, решении и анализе экономических задач на основе методов математического моделирования и современных компьютерных технологий;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владение методологией построения и применения систем математических моделей планирования социально-экономических процессов;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разбор типовых моделей, используемых в аналитической экономической работе на разных организационно-экономических уровнях;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ознакомление с методами исследования результатов решения прикладных экономико-математических моделей и их использование при обосновании экономических решений.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Дисциплина "Моделирование процессов решения экономических задач" даёт системное представление о процессе принятия управленческих решений, экономических задачах, решаемых на предприятии, и методах моделирования финансово-хозяйственной деятельности организации, используемых в ходе принятия и реализации управленческих решений.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126609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Статистический анализ данных и прогнозирование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получение базовых знаний по актуальным разделам прикладной статистики; формирование умений и навыков применения методов статистического анализа для выявления закономерностей и извлечения знаний из данных, полученных в результате проведения эмпирических наблюдений и опросов; знакомство с технологией статистического анализа больших данных: прикладным программным обеспечением и статистическими информационными платформами. изучение статистических гипотез, корреляционного и регрессионного анализа;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неизвестных параметров распределения) математическими методами; формирование знаний о методах сбора и обработки информации для проведения статистического исследования; получение практических навыков использования системы статистических показателей для характеристики социально-экономических процессов и явлений; дать основы количественных методов оценки адекватности и точности построенных моделей.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статистического вывода в анализе данных. Дисперсионный анализ. Корреляционный анализ. Регрессионный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анализ.Непараметрическая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статистика. Анализ временных рядов с использованием. Статистическое прогнозирование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  <a:tr h="178762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визуализации данных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изучения дисциплины "Основы визуализация данных" является ознакомление с основными принципам и методами  визуализации разных типов данных, получение практических навыков визуализации данных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 курса: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основами визуального восприятия человека и типами визуализации в зависимости от используемых данных и области представления данных.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Изучить основные сервисы для визуализации данных.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Изучить правила систематизации информации при помощи различных визуальных техник и методов. 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 освоить технологию визуализации знания в различных форматах. 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Приобрести навык представления аудитории информации с ориентацией на законы визуального мышления и визуального восприятия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Собрать и проанализировать информацию - это все лишь часть работы  дата-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сайентиста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Для того чтобы их правильно интерпретировать, необходимо уметь их визуализировать в формате понятном для конечного пользователя. На данном курсе студенты учатся создавать интерактивные графики и отчеты (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дашборды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.изучают основные методы визуализации; основные методы анализа и визуализации данных с помощью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Logimon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Презентации визуализаций. Основные библиотеки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python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Seaborn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plotly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Визуализация числовых данных, визуализация категориальных данных. Визуализация распределения в данных</a:t>
                      </a: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b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99108"/>
              </p:ext>
            </p:extLst>
          </p:nvPr>
        </p:nvGraphicFramePr>
        <p:xfrm>
          <a:off x="235390" y="615636"/>
          <a:ext cx="11887200" cy="384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5034163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4490519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189640">
                <a:tc>
                  <a:txBody>
                    <a:bodyPr/>
                    <a:lstStyle/>
                    <a:p>
                      <a:pPr marL="144000"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2283369">
                <a:tc>
                  <a:txBody>
                    <a:bodyPr/>
                    <a:lstStyle/>
                    <a:p>
                      <a:pPr marL="144000" indent="18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приложений на </a:t>
                      </a:r>
                      <a:r>
                        <a:rPr lang="en-US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VBA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ознакомление и освоение технологии объектно-ориентированного программирования и автоматизации приложений MS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(VBA).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с архитектурой современных пакетов прикладных программ на примере пакета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навыков и умений программирования на языке VBA с использованием технологий структурного и объектно-ориентированного программирования;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овладение знаниями, умениями и навыками по организации разработки приложений с использованием современных интегрированных систем разработки;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умений проектирования приложений, навыков их практической реализации.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представлений о способах расширения функциональности существующих программных продуктов и автоматизации рутинных операций;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основных навыков по созданию программных проектов в IDE;</a:t>
                      </a:r>
                    </a:p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Освоение языка программирования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Applications</a:t>
                      </a: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(VBA).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алгоритмизации и программирования. Понятие алгоритма. Понятие о структурном подходе к разработке алгоритмов. Метод пошаговой детализации. Основные понятия программирования. Этапы решения задач. Основы языка VBA. Основы алгоритмизации и программирования. Циклы по счетчику. Циклы по условию. Вложенные циклы. Вычисление рядов.  Организация циклов по счетчику. Организация разветвлений. Матрицы. Подпрограммы, процедуры и функции.</a:t>
                      </a:r>
                      <a:endParaRPr lang="ru-RU" sz="12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98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DFB2-38AC-9156-68AD-DB1E742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9226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Базы практики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665-AFDE-39B3-6FEC-A5B0AC9D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65" y="1748334"/>
            <a:ext cx="9784080" cy="4580037"/>
          </a:xfrm>
        </p:spPr>
        <p:txBody>
          <a:bodyPr>
            <a:normAutofit/>
          </a:bodyPr>
          <a:lstStyle/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Сбербанк России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«Компьютерная компания»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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"ЛАНИТ-Урал"</a:t>
            </a:r>
            <a:endParaRPr lang="en-US" alt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Алиас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Фирма «Кредо»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0" lvl="4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60F85-250A-E324-5E77-1A00F00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EAD22-7152-2069-EDE8-F6C46C9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9</a:t>
            </a:fld>
            <a:endParaRPr lang="ru-RU"/>
          </a:p>
        </p:txBody>
      </p:sp>
      <p:pic>
        <p:nvPicPr>
          <p:cNvPr id="4106" name="Рисунок 11">
            <a:extLst>
              <a:ext uri="{FF2B5EF4-FFF2-40B4-BE49-F238E27FC236}">
                <a16:creationId xmlns:a16="http://schemas.microsoft.com/office/drawing/2014/main" id="{5164B1A1-45F4-9A6B-4C6D-2BC7B3C8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51" y="1775318"/>
            <a:ext cx="13747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ABB601C4-91CB-E44F-0AEA-EB861FCF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27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51" y="2613234"/>
            <a:ext cx="1623060" cy="82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436" y="3811195"/>
            <a:ext cx="1666875" cy="523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315" y="4727328"/>
            <a:ext cx="1638300" cy="514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315" y="5472071"/>
            <a:ext cx="17716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260</TotalTime>
  <Words>1473</Words>
  <Application>Microsoft Office PowerPoint</Application>
  <PresentationFormat>Широкоэкранный</PresentationFormat>
  <Paragraphs>147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Corbel</vt:lpstr>
      <vt:lpstr>Symbol</vt:lpstr>
      <vt:lpstr>Times New Roman</vt:lpstr>
      <vt:lpstr>Wingdings</vt:lpstr>
      <vt:lpstr>Окаймление</vt:lpstr>
      <vt:lpstr>Анализ данных с применением расширенных возможностей офисных программ</vt:lpstr>
      <vt:lpstr>Цель и задачи программы</vt:lpstr>
      <vt:lpstr>По результатам освоения программы специалист будет </vt:lpstr>
      <vt:lpstr>Руководитель ДППП ИТ-профиля  «Организация и внедрение бизнес-процессов» </vt:lpstr>
      <vt:lpstr>Авторы и преподаватели ДПП ИТ-профиля   «Организация и внедрение бизнес-процессов» </vt:lpstr>
      <vt:lpstr>  Срок реализации программы - 9 месяцев.  Очная форма обучения в группах  с применением дистанционного  формата. </vt:lpstr>
      <vt:lpstr>Структура программы </vt:lpstr>
      <vt:lpstr>Структура программы </vt:lpstr>
      <vt:lpstr>Базы практики</vt:lpstr>
      <vt:lpstr>ИТОГОВАЯ АТТЕСТАЦИЯ</vt:lpstr>
      <vt:lpstr>РЕЗЮМЕ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ВНЕДРЕНИЕ  БИЗНЕС-ПРОЦЕССОВ</dc:title>
  <dc:creator>Татьяна Сергеевна Хомякова</dc:creator>
  <cp:lastModifiedBy>Бирюкова Дарья Вячеславовна</cp:lastModifiedBy>
  <cp:revision>22</cp:revision>
  <dcterms:created xsi:type="dcterms:W3CDTF">2023-09-04T12:32:51Z</dcterms:created>
  <dcterms:modified xsi:type="dcterms:W3CDTF">2023-09-06T11:41:08Z</dcterms:modified>
</cp:coreProperties>
</file>