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0" r:id="rId2"/>
    <p:sldId id="258" r:id="rId3"/>
    <p:sldId id="261" r:id="rId4"/>
    <p:sldId id="265" r:id="rId5"/>
    <p:sldId id="263" r:id="rId6"/>
    <p:sldId id="264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12" autoAdjust="0"/>
  </p:normalViewPr>
  <p:slideViewPr>
    <p:cSldViewPr snapToGrid="0" showGuides="1">
      <p:cViewPr varScale="1">
        <p:scale>
          <a:sx n="108" d="100"/>
          <a:sy n="108" d="100"/>
        </p:scale>
        <p:origin x="678" y="114"/>
      </p:cViewPr>
      <p:guideLst>
        <p:guide orient="horz" pos="2160"/>
        <p:guide pos="38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FDE92D9-24A8-F006-20F9-11C80306CC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DFAD39-2FA1-EA8E-4705-A2F4D3DDA8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A8816-A756-48F4-977A-5706238794E1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3ED372C-9BC3-6E41-7FAD-7F894D7D4C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BABA78D-5677-8B63-B9BB-2D05D3703AA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F88A6-CFC1-498D-8150-AE0AB5D5AA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68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7E963-16BD-41DA-A4C0-943BEDF043FF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B4E74-1AD1-4227-8E4A-8E979255A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843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2451C6-6121-056D-2501-B5E4C48218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B3F48BB-E13D-C928-C5DC-1D656C569F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791B90-9715-542E-CDC7-BF8657239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24F03-75F8-4F14-93F2-7553BE4C9D45}" type="datetime1">
              <a:rPr lang="ru-RU" smtClean="0"/>
              <a:t>07.09.2023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BBA755-6618-043F-A7EE-E621B1619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50AD5A-B601-EB16-E15B-A29FD9E29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529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AADDA7-D9D8-D719-330C-0EDF2B79C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2A26417-CEF6-95B7-2148-8EAAF7F46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C5BE0C-0F52-F600-0FD0-FA0D5274C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5DE5-F405-4389-AE0D-FE71A01636A2}" type="datetime1">
              <a:rPr lang="ru-RU" smtClean="0"/>
              <a:t>07.09.2023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E60313-99DF-840E-75F5-2B7F0E2A6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A6B87F-76E7-7C90-8D59-FA4E9A843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065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B0A744E-A71D-FEB6-C520-FBEDAF9E78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0B2C76B-21C5-9CBB-853A-2C19AE9E83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8C59B5-33FA-66E6-A7DF-56495939D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518D7-448C-4E01-AA60-287119BD8D0B}" type="datetime1">
              <a:rPr lang="ru-RU" smtClean="0"/>
              <a:t>07.09.2023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3A01B7-85C9-7434-9CEC-6EAD37117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5F9CD5-77FF-5907-9F76-59929ACE1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379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DCD89D-716F-12EA-154E-1AAE5E1A9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76E3B7-BDEE-4004-4520-6EC3E4440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C80B75-159B-43CD-3661-537E26B67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97D0-C004-49B0-A20F-F8122EF90343}" type="datetime1">
              <a:rPr lang="ru-RU" smtClean="0"/>
              <a:t>07.09.2023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73B7CD-3F8B-8931-34AA-517B97283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5F7ECD-3BD7-681B-70FA-C07E3EF00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20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C28930-D4DB-8A83-8DD9-B22446CBE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3B9BD2C-976D-9081-19A2-D687D9BD8A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A96FA4-A6C9-FA4F-1B1C-B9D817E89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0BA3-23EA-4D67-AA33-5D224752D20C}" type="datetime1">
              <a:rPr lang="ru-RU" smtClean="0"/>
              <a:t>07.09.2023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38B2D0-A2A5-7DED-D3E5-071A5DB6F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A6F6FA-D90A-96AF-1716-700AC9351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25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1C7535-B790-84A7-5B84-7AB59DFCF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390AC5-DE43-9B3E-0FB6-BD97551D28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73BE640-2099-10A9-E60F-020223BF11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886D06-73FF-B896-D844-41C528D93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9556-A09C-4FC2-B713-0F9692F0C9C3}" type="datetime1">
              <a:rPr lang="ru-RU" smtClean="0"/>
              <a:t>07.09.2023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70E2079-EA0E-EA2E-D6CC-F5C4D3B86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47294D-AC47-9DAD-C77A-63D298466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531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9CF8C0-0131-29A5-21A7-F0EA7A9B5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C03B18-C90D-67E4-8FBF-8F5C2E24A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91C77ED-7D6B-0EF5-5632-FADD489EEC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FE0C491-4CCB-3BB9-AD6C-110DFD09C0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6ADE155-2709-5F62-BC46-4B47BA4233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3EF3E10-A9E0-B953-DE66-D3F46B396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7DDE-8D4C-4FA2-AF05-2C1B94DCD7EA}" type="datetime1">
              <a:rPr lang="ru-RU" smtClean="0"/>
              <a:t>07.09.2023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E1A8909-A202-DEBE-72CE-242F51B76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B28B8EC-4DDA-0B76-4327-8A8AEBE7E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75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C596DE-746B-9DF3-E19E-F85F2EF54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35BBB70-602A-7992-EA5E-8F7980FDE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069D2-46D7-405C-9028-13F5E8743DCF}" type="datetime1">
              <a:rPr lang="ru-RU" smtClean="0"/>
              <a:t>07.09.2023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2718518-0A48-AD67-8699-C21E6533F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D12A6DB-1170-3318-7F85-6E2DE81FC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31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6921369-C263-B47C-0BAF-17E3CD729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92B9-B8CE-4258-B84C-27400D5F95FB}" type="datetime1">
              <a:rPr lang="ru-RU" smtClean="0"/>
              <a:t>07.09.2023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6011D04-3F2B-FCF1-61A0-6FA30E6A6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0070C83-6D31-05EE-97EB-E9BE15EBD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825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F88D93-2EEE-E863-2B6B-DD6A28BE0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98A11C-E3EA-1903-7E18-3766A5955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90E8874-2022-36C1-47A7-FD637D41A0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999D5D0-88D1-D694-31E4-0B2C8DF66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937F-FBED-42C0-93F5-5E67B2F42724}" type="datetime1">
              <a:rPr lang="ru-RU" smtClean="0"/>
              <a:t>07.09.2023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AA58FDE-EC83-0956-F46A-A3A37B680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FEA1F75-62C6-4E4D-395E-B2CFDA965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353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1BDE42-DB2B-15DB-53EF-98D0BF577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65079BC-A06A-9937-8A4B-E87B3076EE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9BA4DFC-6FDD-7987-4DA1-298755BA5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12B7390-A631-C716-5FE4-464B07048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5D88-B6A6-4C2F-BEB0-33DE3023AF4C}" type="datetime1">
              <a:rPr lang="ru-RU" smtClean="0"/>
              <a:t>07.09.2023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7A39C32-5340-6A73-6F2C-5F8F177A0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456F9B-3919-EC43-0388-DB8609757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07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F93D0A-323E-8883-4031-5B8366D6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CC2E119-2D23-74EE-39E2-E5446F9D09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E7040E-2D7E-13D5-C1F5-B91CF44E42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5E558-8F58-4D1B-BB5A-FDE92D80F1D8}" type="datetime1">
              <a:rPr lang="ru-RU" smtClean="0"/>
              <a:t>07.09.2023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1D35A0-BD8C-BC4F-061A-BE60C3DDA0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809940-FD1F-A0A1-6CEB-95C36947FE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799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16D861-6FD6-19EB-8CE3-C133C0131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965" y="2766218"/>
            <a:ext cx="10515600" cy="1325563"/>
          </a:xfrm>
        </p:spPr>
        <p:txBody>
          <a:bodyPr>
            <a:noAutofit/>
          </a:bodyPr>
          <a:lstStyle/>
          <a:p>
            <a:r>
              <a:rPr lang="ru-RU" sz="4000" dirty="0">
                <a:latin typeface="Montserrat" panose="00000500000000000000" pitchFamily="2" charset="-52"/>
              </a:rPr>
              <a:t>Программа </a:t>
            </a:r>
            <a:br>
              <a:rPr lang="ru-RU" sz="4000" dirty="0">
                <a:latin typeface="Montserrat" panose="00000500000000000000" pitchFamily="2" charset="-52"/>
              </a:rPr>
            </a:br>
            <a:r>
              <a:rPr lang="ru-RU" sz="4000" b="1" dirty="0">
                <a:latin typeface="Montserrat" panose="00000500000000000000" pitchFamily="2" charset="-52"/>
              </a:rPr>
              <a:t>«</a:t>
            </a:r>
            <a:r>
              <a:rPr lang="ru-RU" sz="4000" b="1" i="1" dirty="0">
                <a:latin typeface="Montserrat" panose="00000500000000000000" pitchFamily="2" charset="-52"/>
              </a:rPr>
              <a:t>Автоматизированное проектирование с использованием графических программных пакетов </a:t>
            </a:r>
            <a:r>
              <a:rPr lang="en-US" sz="4000" b="1" i="1" dirty="0">
                <a:latin typeface="Montserrat" panose="00000500000000000000" pitchFamily="2" charset="-52"/>
              </a:rPr>
              <a:t>nanoCAD, </a:t>
            </a:r>
            <a:r>
              <a:rPr lang="ru-RU" sz="4000" b="1" i="1" dirty="0">
                <a:latin typeface="Montserrat" panose="00000500000000000000" pitchFamily="2" charset="-52"/>
              </a:rPr>
              <a:t>КОМПАС</a:t>
            </a:r>
            <a:r>
              <a:rPr lang="ru-RU" sz="4000" b="1" dirty="0">
                <a:latin typeface="Montserrat" panose="00000500000000000000" pitchFamily="2" charset="-52"/>
              </a:rPr>
              <a:t>»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BF0BBC4-6B2D-C7C7-32BF-08A78FD29DC1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3823" y="573119"/>
            <a:ext cx="1999800" cy="599122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E1D8D79-6F42-93BB-E525-A550790F838C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82" t="9169" r="20281" b="71803"/>
          <a:stretch/>
        </p:blipFill>
        <p:spPr>
          <a:xfrm>
            <a:off x="7934550" y="426953"/>
            <a:ext cx="1869273" cy="891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949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BF0BBC4-6B2D-C7C7-32BF-08A78FD29DC1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3823" y="573119"/>
            <a:ext cx="1999800" cy="599122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E1D8D79-6F42-93BB-E525-A550790F838C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82" t="9169" r="20281" b="71803"/>
          <a:stretch/>
        </p:blipFill>
        <p:spPr>
          <a:xfrm>
            <a:off x="7934550" y="426953"/>
            <a:ext cx="1869273" cy="891453"/>
          </a:xfrm>
          <a:prstGeom prst="rect">
            <a:avLst/>
          </a:prstGeom>
        </p:spPr>
      </p:pic>
      <p:sp>
        <p:nvSpPr>
          <p:cNvPr id="6" name="Номер слайда 11">
            <a:extLst>
              <a:ext uri="{FF2B5EF4-FFF2-40B4-BE49-F238E27FC236}">
                <a16:creationId xmlns:a16="http://schemas.microsoft.com/office/drawing/2014/main" id="{A23D75B7-783A-6654-1477-4F95C83C8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9436" y="6379783"/>
            <a:ext cx="2743200" cy="365125"/>
          </a:xfrm>
        </p:spPr>
        <p:txBody>
          <a:bodyPr/>
          <a:lstStyle/>
          <a:p>
            <a:fld id="{7865C1AF-7F76-419A-932E-65E61A8A8F21}" type="slidenum">
              <a:rPr lang="ru-RU" sz="3600" smtClean="0">
                <a:solidFill>
                  <a:schemeClr val="tx1"/>
                </a:solidFill>
              </a:rPr>
              <a:t>1</a:t>
            </a:fld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C224F2D-BC96-6063-4B73-28689FFB53C2}"/>
              </a:ext>
            </a:extLst>
          </p:cNvPr>
          <p:cNvSpPr/>
          <p:nvPr/>
        </p:nvSpPr>
        <p:spPr>
          <a:xfrm>
            <a:off x="1284270" y="1859508"/>
            <a:ext cx="1357745" cy="144318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</a:rPr>
              <a:t>ФОТО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F0D96EE-B52D-B840-BB26-7A45173AABE0}"/>
              </a:ext>
            </a:extLst>
          </p:cNvPr>
          <p:cNvSpPr txBox="1"/>
          <p:nvPr/>
        </p:nvSpPr>
        <p:spPr>
          <a:xfrm>
            <a:off x="3155798" y="2091314"/>
            <a:ext cx="187784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Montserrat" panose="00000500000000000000" pitchFamily="2" charset="-52"/>
              </a:rPr>
              <a:t>Плотникова Светлана Викторовна, </a:t>
            </a:r>
            <a:r>
              <a:rPr lang="ru-RU" sz="1100" dirty="0">
                <a:latin typeface="Montserrat" panose="00000500000000000000" pitchFamily="2" charset="-52"/>
              </a:rPr>
              <a:t>руководитель программы, преподаватель </a:t>
            </a: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928CA3CF-B944-7990-5BEF-9DDAA23F30C1}"/>
              </a:ext>
            </a:extLst>
          </p:cNvPr>
          <p:cNvSpPr/>
          <p:nvPr/>
        </p:nvSpPr>
        <p:spPr>
          <a:xfrm>
            <a:off x="886955" y="3976956"/>
            <a:ext cx="10390909" cy="2454091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Montserrat" panose="00000500000000000000" pitchFamily="2" charset="-52"/>
              </a:rPr>
              <a:t>Краткая справка о квалификации преподавателя: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just">
              <a:tabLst>
                <a:tab pos="85725" algn="l"/>
              </a:tabLst>
            </a:pPr>
            <a:r>
              <a:rPr lang="ru-RU" sz="1100" i="1" dirty="0">
                <a:solidFill>
                  <a:schemeClr val="tx1"/>
                </a:solidFill>
                <a:latin typeface="Montserrat" panose="00000500000000000000" pitchFamily="2" charset="-52"/>
              </a:rPr>
              <a:t>Доцент кафедры «Технология машиностроения, станки и инструменты» филиала ЮУрГУ в г. Златоусте</a:t>
            </a:r>
          </a:p>
          <a:p>
            <a:pPr algn="just">
              <a:tabLst>
                <a:tab pos="85725" algn="l"/>
              </a:tabLst>
            </a:pPr>
            <a:r>
              <a:rPr lang="ru-RU" sz="1100" i="1" dirty="0">
                <a:solidFill>
                  <a:schemeClr val="tx1"/>
                </a:solidFill>
                <a:latin typeface="Montserrat" panose="00000500000000000000" pitchFamily="2" charset="-52"/>
              </a:rPr>
              <a:t>Преподаваемые дисциплины: Начертательная геометрия, Инженерная графика, Компьютерная графика, Компьютерное моделирование</a:t>
            </a:r>
          </a:p>
          <a:p>
            <a:pPr algn="just">
              <a:tabLst>
                <a:tab pos="85725" algn="l"/>
              </a:tabLst>
            </a:pPr>
            <a:r>
              <a:rPr lang="ru-RU" sz="1100" i="1" dirty="0">
                <a:solidFill>
                  <a:schemeClr val="tx1"/>
                </a:solidFill>
                <a:latin typeface="Montserrat" panose="00000500000000000000" pitchFamily="2" charset="-52"/>
              </a:rPr>
              <a:t>Владение программами: КОМПАС, </a:t>
            </a:r>
            <a:r>
              <a:rPr lang="ru-RU" sz="1100" i="1" dirty="0" err="1">
                <a:solidFill>
                  <a:schemeClr val="tx1"/>
                </a:solidFill>
                <a:latin typeface="Montserrat" panose="00000500000000000000" pitchFamily="2" charset="-52"/>
              </a:rPr>
              <a:t>nanoCAD</a:t>
            </a:r>
            <a:r>
              <a:rPr lang="ru-RU" sz="1100" i="1" dirty="0">
                <a:solidFill>
                  <a:schemeClr val="tx1"/>
                </a:solidFill>
                <a:latin typeface="Montserrat" panose="00000500000000000000" pitchFamily="2" charset="-52"/>
              </a:rPr>
              <a:t>, AutoCAD, Autodesk </a:t>
            </a:r>
            <a:r>
              <a:rPr lang="ru-RU" sz="1100" i="1" dirty="0" err="1">
                <a:solidFill>
                  <a:schemeClr val="tx1"/>
                </a:solidFill>
                <a:latin typeface="Montserrat" panose="00000500000000000000" pitchFamily="2" charset="-52"/>
              </a:rPr>
              <a:t>Inventor</a:t>
            </a:r>
            <a:r>
              <a:rPr lang="ru-RU" sz="1100" i="1" dirty="0">
                <a:solidFill>
                  <a:schemeClr val="tx1"/>
                </a:solidFill>
                <a:latin typeface="Montserrat" panose="00000500000000000000" pitchFamily="2" charset="-52"/>
              </a:rPr>
              <a:t>, 3ds Max, MS Office</a:t>
            </a:r>
          </a:p>
          <a:p>
            <a:pPr algn="just">
              <a:tabLst>
                <a:tab pos="85725" algn="l"/>
              </a:tabLst>
            </a:pPr>
            <a:r>
              <a:rPr lang="ru-RU" sz="1100" i="1" dirty="0">
                <a:solidFill>
                  <a:schemeClr val="tx1"/>
                </a:solidFill>
                <a:latin typeface="Montserrat" panose="00000500000000000000" pitchFamily="2" charset="-52"/>
              </a:rPr>
              <a:t>Образование:</a:t>
            </a:r>
          </a:p>
          <a:p>
            <a:pPr algn="just">
              <a:tabLst>
                <a:tab pos="85725" algn="l"/>
              </a:tabLst>
            </a:pPr>
            <a:r>
              <a:rPr lang="ru-RU" sz="1100" i="1" dirty="0">
                <a:solidFill>
                  <a:schemeClr val="tx1"/>
                </a:solidFill>
                <a:latin typeface="Montserrat" panose="00000500000000000000" pitchFamily="2" charset="-52"/>
              </a:rPr>
              <a:t>Челябинский государственный технический университет, по специальности Технология машиностроения (диплом РВ № 326240, 14 июня 1996 г.)</a:t>
            </a:r>
          </a:p>
          <a:p>
            <a:pPr algn="just">
              <a:tabLst>
                <a:tab pos="85725" algn="l"/>
              </a:tabLst>
            </a:pPr>
            <a:r>
              <a:rPr lang="ru-RU" sz="1100" i="1" dirty="0">
                <a:solidFill>
                  <a:schemeClr val="tx1"/>
                </a:solidFill>
                <a:latin typeface="Montserrat" panose="00000500000000000000" pitchFamily="2" charset="-52"/>
              </a:rPr>
              <a:t>Ижевский государственный технический университет, канд. техн. наук (диплом КТ № 165665, 18 ноября 2005 г.)</a:t>
            </a:r>
          </a:p>
          <a:p>
            <a:pPr algn="just">
              <a:tabLst>
                <a:tab pos="85725" algn="l"/>
              </a:tabLst>
            </a:pPr>
            <a:r>
              <a:rPr lang="ru-RU" sz="1100" i="1" dirty="0">
                <a:solidFill>
                  <a:schemeClr val="tx1"/>
                </a:solidFill>
                <a:latin typeface="Montserrat" panose="00000500000000000000" pitchFamily="2" charset="-52"/>
              </a:rPr>
              <a:t>Имеется ученое знание доцента (диплом ДЦ № 034796), профессора РАЕ (диплом № 10416, 8 июля 2020 г.)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DC37DCE-FA57-71B4-09FB-5A0E2FC9907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262"/>
          <a:stretch/>
        </p:blipFill>
        <p:spPr>
          <a:xfrm>
            <a:off x="1335817" y="1866377"/>
            <a:ext cx="1254650" cy="138859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A6C4613-BE6E-5E0D-B6E6-76A797F26A08}"/>
              </a:ext>
            </a:extLst>
          </p:cNvPr>
          <p:cNvSpPr txBox="1"/>
          <p:nvPr/>
        </p:nvSpPr>
        <p:spPr>
          <a:xfrm>
            <a:off x="886955" y="478567"/>
            <a:ext cx="609452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latin typeface="Montserrat" panose="00000500000000000000" pitchFamily="2" charset="-52"/>
              </a:rPr>
              <a:t>Программа </a:t>
            </a:r>
            <a:br>
              <a:rPr lang="ru-RU" sz="1800" dirty="0">
                <a:latin typeface="Montserrat" panose="00000500000000000000" pitchFamily="2" charset="-52"/>
              </a:rPr>
            </a:br>
            <a:r>
              <a:rPr lang="ru-RU" sz="1800" b="1" dirty="0">
                <a:latin typeface="Montserrat" panose="00000500000000000000" pitchFamily="2" charset="-52"/>
              </a:rPr>
              <a:t>«</a:t>
            </a:r>
            <a:r>
              <a:rPr lang="ru-RU" sz="1800" b="1" i="1" dirty="0">
                <a:latin typeface="Montserrat" panose="00000500000000000000" pitchFamily="2" charset="-52"/>
              </a:rPr>
              <a:t>Автоматизированное проектирование с использованием графических программных пакетов </a:t>
            </a:r>
            <a:r>
              <a:rPr lang="en-US" sz="1800" b="1" i="1" dirty="0" err="1">
                <a:latin typeface="Montserrat" panose="00000500000000000000" pitchFamily="2" charset="-52"/>
              </a:rPr>
              <a:t>nanoCAD</a:t>
            </a:r>
            <a:r>
              <a:rPr lang="en-US" sz="1800" b="1" i="1" dirty="0">
                <a:latin typeface="Montserrat" panose="00000500000000000000" pitchFamily="2" charset="-52"/>
              </a:rPr>
              <a:t>, </a:t>
            </a:r>
            <a:r>
              <a:rPr lang="ru-RU" sz="1800" b="1" i="1" dirty="0">
                <a:latin typeface="Montserrat" panose="00000500000000000000" pitchFamily="2" charset="-52"/>
              </a:rPr>
              <a:t>КОМПАС</a:t>
            </a:r>
            <a:r>
              <a:rPr lang="ru-RU" sz="1800" b="1" dirty="0">
                <a:latin typeface="Montserrat" panose="00000500000000000000" pitchFamily="2" charset="-52"/>
              </a:rPr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5721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3E3C49-4605-4A04-D2BE-7100A2CCB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854" y="1318406"/>
            <a:ext cx="10515600" cy="3860645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sz="2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Цель программы </a:t>
            </a:r>
            <a:r>
              <a:rPr lang="ru-RU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- приобретение слушателями компетенций создания, хранения и обработки моделей и их изображений с помощью персонального компьютера. </a:t>
            </a:r>
            <a:r>
              <a:rPr lang="ru-RU" sz="2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Задачами программы </a:t>
            </a:r>
            <a:r>
              <a:rPr lang="ru-RU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является обучение слушателей: </a:t>
            </a:r>
            <a:br>
              <a:rPr lang="ru-RU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</a:br>
            <a:r>
              <a:rPr lang="ru-RU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а) созданию и представлению изображений на компьютере; </a:t>
            </a:r>
            <a:br>
              <a:rPr lang="ru-RU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</a:br>
            <a:r>
              <a:rPr lang="ru-RU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б) осуществлению действий с изображениями. </a:t>
            </a:r>
            <a:br>
              <a:rPr lang="ru-RU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</a:br>
            <a:r>
              <a:rPr lang="ru-RU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При этом слушатели программы знакомятся с понятиями «компьютерная графика», с особенностями компьютерной графики, с различиями растровых и векторных изображений, с технологией создания 2D- изображений, с современной технологией созданий технической документации на детали и изделия по схеме «3D-модель – 2D-модель – 2D-чертеж». </a:t>
            </a:r>
            <a:br>
              <a:rPr lang="ru-RU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</a:br>
            <a:br>
              <a:rPr lang="ru-RU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</a:br>
            <a:r>
              <a:rPr lang="ru-RU" sz="2200" b="1" dirty="0">
                <a:solidFill>
                  <a:srgbClr val="000000"/>
                </a:solidFill>
              </a:rPr>
              <a:t>Срок реализации программы: </a:t>
            </a:r>
            <a:br>
              <a:rPr lang="ru-RU" sz="2200" b="1" dirty="0">
                <a:solidFill>
                  <a:srgbClr val="000000"/>
                </a:solidFill>
              </a:rPr>
            </a:br>
            <a:r>
              <a:rPr lang="ru-RU" sz="2200" b="1" dirty="0">
                <a:solidFill>
                  <a:srgbClr val="000000"/>
                </a:solidFill>
              </a:rPr>
              <a:t>    </a:t>
            </a:r>
            <a:r>
              <a:rPr lang="ru-RU" sz="2200" dirty="0">
                <a:solidFill>
                  <a:srgbClr val="000000"/>
                </a:solidFill>
              </a:rPr>
              <a:t>в течение учебного года</a:t>
            </a:r>
            <a:br>
              <a:rPr lang="ru-RU" dirty="0"/>
            </a:br>
            <a:br>
              <a:rPr lang="ru-RU" dirty="0"/>
            </a:br>
            <a:r>
              <a:rPr lang="ru-RU" sz="2200" b="1" dirty="0">
                <a:solidFill>
                  <a:srgbClr val="000000"/>
                </a:solidFill>
              </a:rPr>
              <a:t>Форма и вид обучения: </a:t>
            </a:r>
            <a:br>
              <a:rPr lang="ru-RU" sz="2200" b="1" dirty="0">
                <a:solidFill>
                  <a:srgbClr val="000000"/>
                </a:solidFill>
              </a:rPr>
            </a:br>
            <a:r>
              <a:rPr lang="ru-RU" sz="2200" b="1" dirty="0">
                <a:solidFill>
                  <a:srgbClr val="000000"/>
                </a:solidFill>
              </a:rPr>
              <a:t>   </a:t>
            </a:r>
            <a:r>
              <a:rPr lang="ru-RU" sz="2200" dirty="0">
                <a:solidFill>
                  <a:srgbClr val="000000"/>
                </a:solidFill>
              </a:rPr>
              <a:t>с применением дистанционных  образовательных технологий</a:t>
            </a:r>
            <a:br>
              <a:rPr lang="ru-RU" sz="1800" dirty="0">
                <a:latin typeface="Montserrat" panose="00000500000000000000" pitchFamily="2" charset="-52"/>
                <a:ea typeface="+mn-ea"/>
                <a:cs typeface="+mn-cs"/>
              </a:rPr>
            </a:br>
            <a:r>
              <a:rPr lang="ru-RU" sz="1800" dirty="0">
                <a:latin typeface="Montserrat" panose="00000500000000000000" pitchFamily="2" charset="-52"/>
                <a:ea typeface="+mn-ea"/>
                <a:cs typeface="+mn-cs"/>
              </a:rPr>
              <a:t> 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693B4AB-6D8A-EA85-4CC5-84971291D0B0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3823" y="573119"/>
            <a:ext cx="1999800" cy="599122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ECD7F13-2A9B-B620-5F78-AD0EDBA3FB3D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82" t="9169" r="20281" b="71803"/>
          <a:stretch/>
        </p:blipFill>
        <p:spPr>
          <a:xfrm>
            <a:off x="7934550" y="426953"/>
            <a:ext cx="1869273" cy="89145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52EF73D-C7DB-80FA-AF78-07D5D373052D}"/>
              </a:ext>
            </a:extLst>
          </p:cNvPr>
          <p:cNvSpPr txBox="1"/>
          <p:nvPr/>
        </p:nvSpPr>
        <p:spPr>
          <a:xfrm>
            <a:off x="886955" y="478567"/>
            <a:ext cx="60945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b="1" dirty="0">
                <a:latin typeface="Montserrat" panose="00000500000000000000" pitchFamily="2" charset="-52"/>
              </a:rPr>
              <a:t>О программе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776003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693B4AB-6D8A-EA85-4CC5-84971291D0B0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3823" y="573119"/>
            <a:ext cx="1999800" cy="599122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ECD7F13-2A9B-B620-5F78-AD0EDBA3FB3D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82" t="9169" r="20281" b="71803"/>
          <a:stretch/>
        </p:blipFill>
        <p:spPr>
          <a:xfrm>
            <a:off x="7934550" y="426953"/>
            <a:ext cx="1869273" cy="89145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52EF73D-C7DB-80FA-AF78-07D5D373052D}"/>
              </a:ext>
            </a:extLst>
          </p:cNvPr>
          <p:cNvSpPr txBox="1"/>
          <p:nvPr/>
        </p:nvSpPr>
        <p:spPr>
          <a:xfrm>
            <a:off x="886955" y="478567"/>
            <a:ext cx="60945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b="1" dirty="0">
                <a:latin typeface="Montserrat" panose="00000500000000000000" pitchFamily="2" charset="-52"/>
              </a:rPr>
              <a:t>Команда проекта</a:t>
            </a:r>
            <a:endParaRPr lang="ru-RU" sz="3600" b="1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0F480B2-8BF3-B90B-8B1A-163964D286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262"/>
          <a:stretch/>
        </p:blipFill>
        <p:spPr>
          <a:xfrm>
            <a:off x="1335817" y="1866377"/>
            <a:ext cx="1299444" cy="1438168"/>
          </a:xfrm>
          <a:prstGeom prst="rect">
            <a:avLst/>
          </a:prstGeom>
          <a:ln w="19050">
            <a:solidFill>
              <a:srgbClr val="C00000"/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F58BAEA-5E23-AE47-5D6D-2525182B2CD6}"/>
              </a:ext>
            </a:extLst>
          </p:cNvPr>
          <p:cNvSpPr txBox="1"/>
          <p:nvPr/>
        </p:nvSpPr>
        <p:spPr>
          <a:xfrm>
            <a:off x="3120288" y="2175952"/>
            <a:ext cx="466542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Montserrat" panose="00000500000000000000" pitchFamily="2" charset="-52"/>
              </a:rPr>
              <a:t>Плотникова Светлана Викторовна, преподаватель – </a:t>
            </a:r>
            <a:r>
              <a:rPr lang="ru-RU" sz="1100" dirty="0">
                <a:latin typeface="Montserrat" panose="00000500000000000000" pitchFamily="2" charset="-52"/>
              </a:rPr>
              <a:t>онлайн-занятия, практическая работа с программными пакетами </a:t>
            </a:r>
            <a:r>
              <a:rPr lang="en-US" sz="1100" dirty="0" err="1">
                <a:latin typeface="Montserrat" panose="00000500000000000000" pitchFamily="2" charset="-52"/>
              </a:rPr>
              <a:t>nanoCAD</a:t>
            </a:r>
            <a:r>
              <a:rPr lang="ru-RU" sz="1100" dirty="0">
                <a:latin typeface="Montserrat" panose="00000500000000000000" pitchFamily="2" charset="-52"/>
              </a:rPr>
              <a:t>, КОМПАС 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ED578D3D-1348-DC66-ED7F-18EFD5C2A15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818" y="3709386"/>
            <a:ext cx="1299444" cy="1137822"/>
          </a:xfrm>
          <a:prstGeom prst="rect">
            <a:avLst/>
          </a:prstGeom>
          <a:ln w="19050">
            <a:solidFill>
              <a:srgbClr val="C00000"/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44D4E3C-2D50-F988-1F7C-FEBA4D6F1301}"/>
              </a:ext>
            </a:extLst>
          </p:cNvPr>
          <p:cNvSpPr txBox="1"/>
          <p:nvPr/>
        </p:nvSpPr>
        <p:spPr>
          <a:xfrm>
            <a:off x="3120287" y="3734904"/>
            <a:ext cx="46654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Montserrat" panose="00000500000000000000" pitchFamily="2" charset="-52"/>
              </a:rPr>
              <a:t>Прямиков Дмитрий Алексеевич, руководитель практики– </a:t>
            </a:r>
            <a:r>
              <a:rPr lang="ru-RU" sz="1100" dirty="0">
                <a:latin typeface="Montserrat" panose="00000500000000000000" pitchFamily="2" charset="-52"/>
              </a:rPr>
              <a:t>онлайн-занятия и консультации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427629BB-FA6B-887C-D254-F5DC794D5F09}"/>
              </a:ext>
            </a:extLst>
          </p:cNvPr>
          <p:cNvSpPr/>
          <p:nvPr/>
        </p:nvSpPr>
        <p:spPr>
          <a:xfrm>
            <a:off x="3199182" y="4296052"/>
            <a:ext cx="7564586" cy="2083381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85725" algn="l"/>
              </a:tabLst>
            </a:pPr>
            <a:r>
              <a:rPr lang="ru-RU" dirty="0">
                <a:solidFill>
                  <a:schemeClr val="tx1"/>
                </a:solidFill>
                <a:latin typeface="Montserrat" panose="00000500000000000000" pitchFamily="2" charset="-52"/>
              </a:rPr>
              <a:t>Краткая справка о квалификации преподавателя:</a:t>
            </a:r>
          </a:p>
          <a:p>
            <a:pPr algn="just">
              <a:tabLst>
                <a:tab pos="85725" algn="l"/>
              </a:tabLst>
            </a:pPr>
            <a:endParaRPr lang="ru-RU" sz="1100" i="1" dirty="0">
              <a:solidFill>
                <a:schemeClr val="tx1"/>
              </a:solidFill>
              <a:latin typeface="Montserrat" panose="00000500000000000000" pitchFamily="2" charset="-52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5725" algn="l"/>
              </a:tabLst>
            </a:pPr>
            <a:r>
              <a:rPr lang="ru-RU" sz="1100" i="1" dirty="0">
                <a:solidFill>
                  <a:schemeClr val="tx1"/>
                </a:solidFill>
                <a:latin typeface="Montserrat" panose="00000500000000000000" pitchFamily="2" charset="-52"/>
              </a:rPr>
              <a:t>Инженер-конструктор Конструкторского отдела № 2 Челябинского машиностроительного завода автомобильных прицепов ПАО «</a:t>
            </a:r>
            <a:r>
              <a:rPr lang="ru-RU" sz="1100" i="1" dirty="0" err="1">
                <a:solidFill>
                  <a:schemeClr val="tx1"/>
                </a:solidFill>
                <a:latin typeface="Montserrat" panose="00000500000000000000" pitchFamily="2" charset="-52"/>
              </a:rPr>
              <a:t>Уралавтоприцеп</a:t>
            </a:r>
            <a:r>
              <a:rPr lang="ru-RU" sz="1100" i="1" dirty="0">
                <a:solidFill>
                  <a:schemeClr val="tx1"/>
                </a:solidFill>
                <a:latin typeface="Montserrat" panose="00000500000000000000" pitchFamily="2" charset="-52"/>
              </a:rPr>
              <a:t>»</a:t>
            </a:r>
            <a:br>
              <a:rPr lang="ru-RU" sz="1100" i="1" dirty="0">
                <a:solidFill>
                  <a:schemeClr val="tx1"/>
                </a:solidFill>
                <a:latin typeface="Montserrat" panose="00000500000000000000" pitchFamily="2" charset="-52"/>
              </a:rPr>
            </a:br>
            <a:r>
              <a:rPr lang="ru-RU" sz="1100" i="1" dirty="0">
                <a:solidFill>
                  <a:schemeClr val="tx1"/>
                </a:solidFill>
                <a:latin typeface="Montserrat" panose="00000500000000000000" pitchFamily="2" charset="-52"/>
              </a:rPr>
              <a:t>Ведущий инженер-конструктор компании «</a:t>
            </a:r>
            <a:r>
              <a:rPr lang="ru-RU" sz="1100" i="1" dirty="0" err="1">
                <a:solidFill>
                  <a:schemeClr val="tx1"/>
                </a:solidFill>
                <a:latin typeface="Montserrat" panose="00000500000000000000" pitchFamily="2" charset="-52"/>
              </a:rPr>
              <a:t>Конар</a:t>
            </a:r>
            <a:r>
              <a:rPr lang="ru-RU" sz="1100" i="1" dirty="0">
                <a:solidFill>
                  <a:schemeClr val="tx1"/>
                </a:solidFill>
                <a:latin typeface="Montserrat" panose="00000500000000000000" pitchFamily="2" charset="-52"/>
              </a:rPr>
              <a:t>»</a:t>
            </a:r>
            <a:br>
              <a:rPr lang="ru-RU" sz="1100" i="1" dirty="0">
                <a:solidFill>
                  <a:schemeClr val="tx1"/>
                </a:solidFill>
                <a:latin typeface="Montserrat" panose="00000500000000000000" pitchFamily="2" charset="-52"/>
              </a:rPr>
            </a:br>
            <a:r>
              <a:rPr lang="ru-RU" sz="1100" i="1" dirty="0">
                <a:solidFill>
                  <a:schemeClr val="tx1"/>
                </a:solidFill>
                <a:latin typeface="Montserrat" panose="00000500000000000000" pitchFamily="2" charset="-52"/>
              </a:rPr>
              <a:t>Владение программами: КОМПАС, </a:t>
            </a:r>
            <a:r>
              <a:rPr lang="ru-RU" sz="1100" i="1" dirty="0" err="1">
                <a:solidFill>
                  <a:schemeClr val="tx1"/>
                </a:solidFill>
                <a:latin typeface="Montserrat" panose="00000500000000000000" pitchFamily="2" charset="-52"/>
              </a:rPr>
              <a:t>nanoCAD</a:t>
            </a:r>
            <a:r>
              <a:rPr lang="ru-RU" sz="1100" i="1" dirty="0">
                <a:solidFill>
                  <a:schemeClr val="tx1"/>
                </a:solidFill>
                <a:latin typeface="Montserrat" panose="00000500000000000000" pitchFamily="2" charset="-52"/>
              </a:rPr>
              <a:t>, Siemens </a:t>
            </a:r>
            <a:r>
              <a:rPr lang="ru-RU" sz="1100" i="1" dirty="0" err="1">
                <a:solidFill>
                  <a:schemeClr val="tx1"/>
                </a:solidFill>
                <a:latin typeface="Montserrat" panose="00000500000000000000" pitchFamily="2" charset="-52"/>
              </a:rPr>
              <a:t>NX_SolidEdge</a:t>
            </a:r>
            <a:r>
              <a:rPr lang="ru-RU" sz="1100" i="1" dirty="0">
                <a:solidFill>
                  <a:schemeClr val="tx1"/>
                </a:solidFill>
                <a:latin typeface="Montserrat" panose="00000500000000000000" pitchFamily="2" charset="-52"/>
              </a:rPr>
              <a:t>, </a:t>
            </a:r>
            <a:r>
              <a:rPr lang="ru-RU" sz="1100" i="1" dirty="0" err="1">
                <a:solidFill>
                  <a:schemeClr val="tx1"/>
                </a:solidFill>
                <a:latin typeface="Montserrat" panose="00000500000000000000" pitchFamily="2" charset="-52"/>
              </a:rPr>
              <a:t>TFlex</a:t>
            </a:r>
            <a:r>
              <a:rPr lang="ru-RU" sz="1100" i="1" dirty="0">
                <a:solidFill>
                  <a:schemeClr val="tx1"/>
                </a:solidFill>
                <a:latin typeface="Montserrat" panose="00000500000000000000" pitchFamily="2" charset="-52"/>
              </a:rPr>
              <a:t>, UM, </a:t>
            </a:r>
            <a:r>
              <a:rPr lang="ru-RU" sz="1100" i="1" dirty="0" err="1">
                <a:solidFill>
                  <a:schemeClr val="tx1"/>
                </a:solidFill>
                <a:latin typeface="Montserrat" panose="00000500000000000000" pitchFamily="2" charset="-52"/>
              </a:rPr>
              <a:t>Euler</a:t>
            </a:r>
            <a:br>
              <a:rPr lang="ru-RU" sz="1100" i="1" dirty="0">
                <a:solidFill>
                  <a:schemeClr val="tx1"/>
                </a:solidFill>
                <a:latin typeface="Montserrat" panose="00000500000000000000" pitchFamily="2" charset="-52"/>
              </a:rPr>
            </a:br>
            <a:r>
              <a:rPr lang="ru-RU" sz="1100" i="1" dirty="0">
                <a:solidFill>
                  <a:schemeClr val="tx1"/>
                </a:solidFill>
                <a:latin typeface="Montserrat" panose="00000500000000000000" pitchFamily="2" charset="-52"/>
              </a:rPr>
              <a:t>Образование: Южно-Уральский государственный университет, по специальности </a:t>
            </a:r>
            <a:r>
              <a:rPr lang="ru-RU" sz="1100" i="1" dirty="0" err="1">
                <a:solidFill>
                  <a:schemeClr val="tx1"/>
                </a:solidFill>
                <a:latin typeface="Montserrat" panose="00000500000000000000" pitchFamily="2" charset="-52"/>
              </a:rPr>
              <a:t>Самолето</a:t>
            </a:r>
            <a:r>
              <a:rPr lang="ru-RU" sz="1100" i="1" dirty="0">
                <a:solidFill>
                  <a:schemeClr val="tx1"/>
                </a:solidFill>
                <a:latin typeface="Montserrat" panose="00000500000000000000" pitchFamily="2" charset="-52"/>
              </a:rPr>
              <a:t>- и вертолетостроение</a:t>
            </a:r>
          </a:p>
        </p:txBody>
      </p:sp>
    </p:spTree>
    <p:extLst>
      <p:ext uri="{BB962C8B-B14F-4D97-AF65-F5344CB8AC3E}">
        <p14:creationId xmlns:p14="http://schemas.microsoft.com/office/powerpoint/2010/main" val="517482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16D861-6FD6-19EB-8CE3-C133C0131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377" y="40650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Montserrat" panose="00000500000000000000" pitchFamily="2" charset="-52"/>
                <a:ea typeface="+mn-ea"/>
                <a:cs typeface="+mn-cs"/>
              </a:rPr>
              <a:t>Структура программы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BF0BBC4-6B2D-C7C7-32BF-08A78FD29DC1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3823" y="573119"/>
            <a:ext cx="1999800" cy="599122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E1D8D79-6F42-93BB-E525-A550790F838C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82" t="9169" r="20281" b="71803"/>
          <a:stretch/>
        </p:blipFill>
        <p:spPr>
          <a:xfrm>
            <a:off x="7934550" y="426953"/>
            <a:ext cx="1869273" cy="891453"/>
          </a:xfrm>
          <a:prstGeom prst="rect">
            <a:avLst/>
          </a:prstGeom>
        </p:spPr>
      </p:pic>
      <p:sp>
        <p:nvSpPr>
          <p:cNvPr id="6" name="Номер слайда 11">
            <a:extLst>
              <a:ext uri="{FF2B5EF4-FFF2-40B4-BE49-F238E27FC236}">
                <a16:creationId xmlns:a16="http://schemas.microsoft.com/office/drawing/2014/main" id="{A23D75B7-783A-6654-1477-4F95C83C8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9436" y="6379783"/>
            <a:ext cx="2743200" cy="365125"/>
          </a:xfrm>
        </p:spPr>
        <p:txBody>
          <a:bodyPr/>
          <a:lstStyle/>
          <a:p>
            <a:fld id="{7865C1AF-7F76-419A-932E-65E61A8A8F21}" type="slidenum">
              <a:rPr lang="ru-RU" sz="3600" smtClean="0">
                <a:solidFill>
                  <a:schemeClr val="tx1"/>
                </a:solidFill>
              </a:rPr>
              <a:t>4</a:t>
            </a:fld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928CA3CF-B944-7990-5BEF-9DDAA23F30C1}"/>
              </a:ext>
            </a:extLst>
          </p:cNvPr>
          <p:cNvSpPr/>
          <p:nvPr/>
        </p:nvSpPr>
        <p:spPr>
          <a:xfrm>
            <a:off x="822034" y="3045041"/>
            <a:ext cx="10390909" cy="2450237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  <a:latin typeface="+mj-lt"/>
              </a:rPr>
              <a:t>Раздел 2. «Автоматизированное проектирование с использованием графического программного пакета КОМПАС-3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D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»</a:t>
            </a:r>
          </a:p>
          <a:p>
            <a:pPr marL="228600" indent="-228600" algn="just">
              <a:buAutoNum type="arabicPeriod"/>
              <a:tabLst>
                <a:tab pos="85725" algn="l"/>
              </a:tabLst>
            </a:pPr>
            <a:r>
              <a:rPr lang="ru-RU" dirty="0">
                <a:solidFill>
                  <a:schemeClr val="tx1"/>
                </a:solidFill>
                <a:latin typeface="+mj-lt"/>
              </a:rPr>
              <a:t>Параметризация в КОМПАС-3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D</a:t>
            </a:r>
            <a:endParaRPr lang="ru-RU" dirty="0">
              <a:solidFill>
                <a:schemeClr val="tx1"/>
              </a:solidFill>
              <a:latin typeface="+mj-lt"/>
            </a:endParaRPr>
          </a:p>
          <a:p>
            <a:pPr marL="228600" indent="-228600" algn="just">
              <a:buAutoNum type="arabicPeriod"/>
              <a:tabLst>
                <a:tab pos="85725" algn="l"/>
              </a:tabLst>
            </a:pPr>
            <a:r>
              <a:rPr lang="ru-RU" dirty="0">
                <a:solidFill>
                  <a:schemeClr val="tx1"/>
                </a:solidFill>
                <a:latin typeface="+mj-lt"/>
              </a:rPr>
              <a:t>Основы твердотельного моделирования</a:t>
            </a:r>
          </a:p>
          <a:p>
            <a:pPr marL="228600" indent="-228600" algn="just">
              <a:buAutoNum type="arabicPeriod"/>
              <a:tabLst>
                <a:tab pos="85725" algn="l"/>
              </a:tabLst>
            </a:pPr>
            <a:r>
              <a:rPr lang="ru-RU" dirty="0">
                <a:solidFill>
                  <a:schemeClr val="tx1"/>
                </a:solidFill>
                <a:latin typeface="+mj-lt"/>
              </a:rPr>
              <a:t>Построение моделей с использованием различных методов</a:t>
            </a:r>
          </a:p>
          <a:p>
            <a:pPr marL="228600" indent="-228600" algn="just">
              <a:buAutoNum type="arabicPeriod"/>
              <a:tabLst>
                <a:tab pos="85725" algn="l"/>
              </a:tabLst>
            </a:pPr>
            <a:r>
              <a:rPr lang="ru-RU" dirty="0">
                <a:solidFill>
                  <a:schemeClr val="tx1"/>
                </a:solidFill>
                <a:latin typeface="+mj-lt"/>
              </a:rPr>
              <a:t>Создание сборок</a:t>
            </a:r>
          </a:p>
          <a:p>
            <a:pPr marL="228600" indent="-228600" algn="just">
              <a:buAutoNum type="arabicPeriod"/>
              <a:tabLst>
                <a:tab pos="85725" algn="l"/>
              </a:tabLst>
            </a:pPr>
            <a:r>
              <a:rPr lang="ru-RU" dirty="0">
                <a:solidFill>
                  <a:schemeClr val="tx1"/>
                </a:solidFill>
                <a:latin typeface="+mj-lt"/>
              </a:rPr>
              <a:t>Дополнительные технологии моделирования деталей, сборочных единиц</a:t>
            </a:r>
          </a:p>
          <a:p>
            <a:pPr marL="228600" indent="-228600" algn="just">
              <a:buAutoNum type="arabicPeriod"/>
              <a:tabLst>
                <a:tab pos="85725" algn="l"/>
              </a:tabLst>
            </a:pPr>
            <a:r>
              <a:rPr lang="ru-RU" dirty="0">
                <a:solidFill>
                  <a:schemeClr val="tx1"/>
                </a:solidFill>
                <a:latin typeface="+mj-lt"/>
              </a:rPr>
              <a:t>Исполнения</a:t>
            </a:r>
          </a:p>
          <a:p>
            <a:pPr marL="228600" indent="-228600" algn="just">
              <a:buAutoNum type="arabicPeriod"/>
              <a:tabLst>
                <a:tab pos="85725" algn="l"/>
              </a:tabLst>
            </a:pPr>
            <a:endParaRPr lang="ru-RU" sz="900" i="1" dirty="0">
              <a:solidFill>
                <a:schemeClr val="tx1"/>
              </a:solidFill>
              <a:latin typeface="Montserrat" panose="00000500000000000000" pitchFamily="2" charset="-52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5D8B61E8-AC01-2FBC-678D-C720DC8D007C}"/>
              </a:ext>
            </a:extLst>
          </p:cNvPr>
          <p:cNvSpPr/>
          <p:nvPr/>
        </p:nvSpPr>
        <p:spPr>
          <a:xfrm>
            <a:off x="822035" y="1212107"/>
            <a:ext cx="10390909" cy="1628747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  <a:latin typeface="+mj-lt"/>
              </a:rPr>
              <a:t>Раздел 1. «Автоматизированное проектирование с использованием графического программного пакета nanoCAD»</a:t>
            </a:r>
          </a:p>
          <a:p>
            <a:pPr algn="ctr"/>
            <a:endParaRPr lang="ru-RU" sz="1000" dirty="0">
              <a:solidFill>
                <a:schemeClr val="tx1"/>
              </a:solidFill>
              <a:latin typeface="+mj-lt"/>
            </a:endParaRPr>
          </a:p>
          <a:p>
            <a:pPr marL="228600" indent="-228600" algn="just">
              <a:buAutoNum type="arabicPeriod"/>
              <a:tabLst>
                <a:tab pos="85725" algn="l"/>
              </a:tabLst>
            </a:pPr>
            <a:r>
              <a:rPr lang="ru-RU" sz="1600" i="1" dirty="0">
                <a:solidFill>
                  <a:schemeClr val="tx1"/>
                </a:solidFill>
                <a:latin typeface="+mj-lt"/>
              </a:rPr>
              <a:t>Базовое 2</a:t>
            </a:r>
            <a:r>
              <a:rPr lang="en-US" sz="1600" i="1" dirty="0">
                <a:solidFill>
                  <a:schemeClr val="tx1"/>
                </a:solidFill>
                <a:latin typeface="+mj-lt"/>
              </a:rPr>
              <a:t>D-</a:t>
            </a:r>
            <a:r>
              <a:rPr lang="ru-RU" sz="1600" i="1" dirty="0">
                <a:solidFill>
                  <a:schemeClr val="tx1"/>
                </a:solidFill>
                <a:latin typeface="+mj-lt"/>
              </a:rPr>
              <a:t>моделирование в </a:t>
            </a:r>
            <a:r>
              <a:rPr lang="en-US" sz="1600" i="1" dirty="0">
                <a:solidFill>
                  <a:schemeClr val="tx1"/>
                </a:solidFill>
                <a:latin typeface="+mj-lt"/>
              </a:rPr>
              <a:t>nanoCAD</a:t>
            </a:r>
            <a:endParaRPr lang="ru-RU" sz="1600" i="1" dirty="0">
              <a:solidFill>
                <a:schemeClr val="tx1"/>
              </a:solidFill>
              <a:latin typeface="+mj-lt"/>
            </a:endParaRPr>
          </a:p>
          <a:p>
            <a:pPr marL="228600" indent="-228600" algn="just">
              <a:buAutoNum type="arabicPeriod"/>
              <a:tabLst>
                <a:tab pos="85725" algn="l"/>
              </a:tabLst>
            </a:pPr>
            <a:r>
              <a:rPr lang="ru-RU" sz="1600" i="1" dirty="0">
                <a:solidFill>
                  <a:schemeClr val="tx1"/>
                </a:solidFill>
                <a:latin typeface="+mj-lt"/>
              </a:rPr>
              <a:t>Специализированные инструменты и модули nanoCAD</a:t>
            </a:r>
          </a:p>
          <a:p>
            <a:pPr marL="228600" indent="-228600" algn="just">
              <a:buAutoNum type="arabicPeriod"/>
              <a:tabLst>
                <a:tab pos="85725" algn="l"/>
              </a:tabLst>
            </a:pPr>
            <a:r>
              <a:rPr lang="ru-RU" sz="1600" i="1" dirty="0">
                <a:solidFill>
                  <a:schemeClr val="tx1"/>
                </a:solidFill>
                <a:latin typeface="+mj-lt"/>
              </a:rPr>
              <a:t>Базовое 3</a:t>
            </a:r>
            <a:r>
              <a:rPr lang="en-US" sz="1600" i="1" dirty="0">
                <a:solidFill>
                  <a:schemeClr val="tx1"/>
                </a:solidFill>
                <a:latin typeface="+mj-lt"/>
              </a:rPr>
              <a:t>D-</a:t>
            </a:r>
            <a:r>
              <a:rPr lang="ru-RU" sz="1600" i="1" dirty="0">
                <a:solidFill>
                  <a:schemeClr val="tx1"/>
                </a:solidFill>
                <a:latin typeface="+mj-lt"/>
              </a:rPr>
              <a:t>моделирование в </a:t>
            </a:r>
            <a:r>
              <a:rPr lang="en-US" sz="1600" i="1" dirty="0">
                <a:solidFill>
                  <a:schemeClr val="tx1"/>
                </a:solidFill>
                <a:latin typeface="+mj-lt"/>
              </a:rPr>
              <a:t>nanoCAD</a:t>
            </a:r>
            <a:endParaRPr lang="ru-RU" sz="1600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5ECAC132-AFC7-4BFB-0D91-A02554C2231C}"/>
              </a:ext>
            </a:extLst>
          </p:cNvPr>
          <p:cNvSpPr/>
          <p:nvPr/>
        </p:nvSpPr>
        <p:spPr>
          <a:xfrm>
            <a:off x="822033" y="5699465"/>
            <a:ext cx="10390909" cy="974477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  <a:latin typeface="+mj-lt"/>
              </a:rPr>
              <a:t>Раздел 3. «ПРАКТИКА. Решение прикладных задач автоматизированного проектирования </a:t>
            </a:r>
          </a:p>
          <a:p>
            <a:r>
              <a:rPr lang="ru-RU" b="1" dirty="0">
                <a:solidFill>
                  <a:schemeClr val="tx1"/>
                </a:solidFill>
                <a:latin typeface="+mj-lt"/>
              </a:rPr>
              <a:t>для конкретного производства»</a:t>
            </a:r>
          </a:p>
          <a:p>
            <a:pPr algn="ctr"/>
            <a:endParaRPr lang="ru-RU" sz="10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15240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3E3C49-4605-4A04-D2BE-7100A2CCB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40216"/>
          </a:xfrm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</a:pPr>
            <a:br>
              <a:rPr lang="ru-RU" dirty="0"/>
            </a:br>
            <a:br>
              <a:rPr lang="ru-RU" dirty="0"/>
            </a:br>
            <a:r>
              <a:rPr lang="ru-RU" b="1" dirty="0"/>
              <a:t>Предприятие-партнер, база практики:</a:t>
            </a:r>
            <a:br>
              <a:rPr lang="ru-RU" b="1" dirty="0"/>
            </a:br>
            <a:r>
              <a:rPr lang="ru-RU" i="1" dirty="0"/>
              <a:t>ПАО «</a:t>
            </a:r>
            <a:r>
              <a:rPr lang="ru-RU" i="1" dirty="0" err="1"/>
              <a:t>Уралавтоприцеп</a:t>
            </a:r>
            <a:r>
              <a:rPr lang="ru-RU" i="1" dirty="0"/>
              <a:t>»</a:t>
            </a:r>
            <a:br>
              <a:rPr lang="ru-RU" i="1" dirty="0"/>
            </a:br>
            <a:br>
              <a:rPr lang="ru-RU" dirty="0"/>
            </a:br>
            <a:r>
              <a:rPr lang="ru-RU" b="1" dirty="0"/>
              <a:t>ИТ-специальность: </a:t>
            </a:r>
            <a:br>
              <a:rPr lang="ru-RU" dirty="0"/>
            </a:br>
            <a:r>
              <a:rPr lang="ru-RU" i="1" dirty="0"/>
              <a:t>специалист по автоматизированному проектированию</a:t>
            </a:r>
            <a:r>
              <a:rPr lang="ru-RU" dirty="0"/>
              <a:t> </a:t>
            </a:r>
            <a:br>
              <a:rPr lang="ru-RU" dirty="0"/>
            </a:br>
            <a:r>
              <a:rPr lang="ru-RU" i="1" dirty="0"/>
              <a:t>(более 60 вакансий в Челябинске, </a:t>
            </a:r>
            <a:br>
              <a:rPr lang="ru-RU" i="1" dirty="0"/>
            </a:br>
            <a:r>
              <a:rPr lang="ru-RU" i="1" dirty="0"/>
              <a:t>  з/п 50 – 150 тыс. руб.)</a:t>
            </a:r>
            <a:br>
              <a:rPr lang="ru-RU" dirty="0"/>
            </a:br>
            <a:endParaRPr lang="ru-RU" sz="1800" dirty="0">
              <a:latin typeface="Montserrat" panose="00000500000000000000" pitchFamily="2" charset="-52"/>
              <a:ea typeface="+mn-ea"/>
              <a:cs typeface="+mn-cs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693B4AB-6D8A-EA85-4CC5-84971291D0B0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3823" y="573119"/>
            <a:ext cx="1999800" cy="599122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ECD7F13-2A9B-B620-5F78-AD0EDBA3FB3D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82" t="9169" r="20281" b="71803"/>
          <a:stretch/>
        </p:blipFill>
        <p:spPr>
          <a:xfrm>
            <a:off x="7934550" y="426953"/>
            <a:ext cx="1869273" cy="891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7825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495</Words>
  <Application>Microsoft Office PowerPoint</Application>
  <PresentationFormat>Широкоэкранный</PresentationFormat>
  <Paragraphs>39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Montserrat</vt:lpstr>
      <vt:lpstr>Тема Office</vt:lpstr>
      <vt:lpstr>Программа  «Автоматизированное проектирование с использованием графических программных пакетов nanoCAD, КОМПАС»</vt:lpstr>
      <vt:lpstr>Презентация PowerPoint</vt:lpstr>
      <vt:lpstr>    Цель программы - приобретение слушателями компетенций создания, хранения и обработки моделей и их изображений с помощью персонального компьютера. Задачами программы является обучение слушателей:  а) созданию и представлению изображений на компьютере;  б) осуществлению действий с изображениями.  При этом слушатели программы знакомятся с понятиями «компьютерная графика», с особенностями компьютерной графики, с различиями растровых и векторных изображений, с технологией создания 2D- изображений, с современной технологией созданий технической документации на детали и изделия по схеме «3D-модель – 2D-модель – 2D-чертеж».   Срок реализации программы:      в течение учебного года  Форма и вид обучения:     с применением дистанционных  образовательных технологий   </vt:lpstr>
      <vt:lpstr>Презентация PowerPoint</vt:lpstr>
      <vt:lpstr>Структура программы</vt:lpstr>
      <vt:lpstr>  Предприятие-партнер, база практики: ПАО «Уралавтоприцеп»  ИТ-специальность:  специалист по автоматизированному проектированию  (более 60 вакансий в Челябинске,    з/п 50 – 150 тыс. руб.) </vt:lpstr>
    </vt:vector>
  </TitlesOfParts>
  <Company>Innopolis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ДПП</dc:title>
  <dc:creator>Innopolis University03</dc:creator>
  <cp:lastModifiedBy>Татьяна Владимировна</cp:lastModifiedBy>
  <cp:revision>22</cp:revision>
  <dcterms:created xsi:type="dcterms:W3CDTF">2022-07-15T12:15:03Z</dcterms:created>
  <dcterms:modified xsi:type="dcterms:W3CDTF">2023-09-07T07:03:16Z</dcterms:modified>
</cp:coreProperties>
</file>