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3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F9A4FBF-42D2-3ED8-2CDB-3ACF7EEFE0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E9AD8A-D42F-14C0-8213-08EBB13CD7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B653C-DF61-459D-84E6-4A65BF10E176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F7DF4F-1D86-DF6A-BBA3-5633A8C710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02F7C1-48E9-37B7-2CAF-830E8D99C1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22074-E21B-4121-B3D4-56F71ECEC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261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AE168-C58C-4AC5-9C3A-2B3891149137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78AF1-6800-4F8F-98AD-A2210D4D9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791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6794-5CCC-403A-ACE1-B693AB9CCBD0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6763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16718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3406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4E48C9-CE79-430F-9547-C14B0C8036D4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70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1101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6739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8A9-CBD3-466D-805D-15CE35325776}" type="datetime1">
              <a:rPr lang="ru-RU" smtClean="0"/>
              <a:t>06.09.2023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0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F7C6-1CD0-4E16-B2B2-BC5437DAD5B8}" type="datetime1">
              <a:rPr lang="ru-RU" smtClean="0"/>
              <a:t>06.09.2023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3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2426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4362-8ECA-4C70-AC40-4F179EFE186C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9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00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14BE64-22B0-A59C-E5BD-F51AC6A4DC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  <a14:imgEffect>
                      <a14:saturation sat="142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88"/>
            <a:ext cx="5477632" cy="385422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63A86-FB9F-DA6D-9A26-225B4CD64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644" y="696930"/>
            <a:ext cx="6346258" cy="2510048"/>
          </a:xfrm>
        </p:spPr>
        <p:txBody>
          <a:bodyPr>
            <a:normAutofit/>
          </a:bodyPr>
          <a:lstStyle/>
          <a:p>
            <a:r>
              <a:rPr lang="ru-RU" sz="2800" b="1" kern="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Бизнес-аналитика</a:t>
            </a:r>
            <a:r>
              <a:rPr lang="ru-RU" sz="2800" b="1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871F90-D7CF-6531-9687-799F78EDB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9262" y="5314911"/>
            <a:ext cx="9144000" cy="1309255"/>
          </a:xfrm>
        </p:spPr>
        <p:txBody>
          <a:bodyPr/>
          <a:lstStyle/>
          <a:p>
            <a:r>
              <a:rPr lang="ru-RU" sz="1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ДОПОЛНИТЕЛЬНАЯ ПРОФЕССИОНАЛЬНАЯ ПРОГРАММА ПЕРЕПОДГОТОВКИ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605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10A50-A7EA-6E85-02A2-601207D94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543597"/>
          </a:xfrm>
        </p:spPr>
        <p:txBody>
          <a:bodyPr/>
          <a:lstStyle/>
          <a:p>
            <a:pPr algn="ctr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ИТОГОВАЯ АТТЕСТАЦИЯ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860B3F-2EE7-B95D-38AB-F99F6DB74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54" y="838298"/>
            <a:ext cx="11357810" cy="4658627"/>
          </a:xfrm>
        </p:spPr>
        <p:txBody>
          <a:bodyPr/>
          <a:lstStyle/>
          <a:p>
            <a:pPr marL="72000" indent="-360000" algn="just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Итоговая аттестация по программе проводится в форме защиты итоговой аттестационной  работы. </a:t>
            </a:r>
          </a:p>
          <a:p>
            <a:pPr marL="72000" indent="-360000" algn="just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проводится в сроки, предусмотренные учебным планом, графиком учебного процесса, графиком защиты итоговой аттестационной работы. Защита проводится в форме доклада.</a:t>
            </a:r>
          </a:p>
          <a:p>
            <a:pPr marL="72000" indent="-360000" algn="just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требований программы результаты защиты выпускной квалификационной работы оцениваются по 4-х балльной системе («отлично», «хорошо», «удовлетворительно», «неудовлетворительно»).</a:t>
            </a:r>
          </a:p>
          <a:p>
            <a:pPr marL="72000" indent="-360000">
              <a:lnSpc>
                <a:spcPct val="100000"/>
              </a:lnSpc>
              <a:spcBef>
                <a:spcPts val="600"/>
              </a:spcBef>
            </a:pPr>
            <a:endParaRPr lang="ru-RU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-360000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Выдаваемый документ: </a:t>
            </a:r>
          </a:p>
          <a:p>
            <a:pPr marL="72000" indent="-360000">
              <a:lnSpc>
                <a:spcPct val="100000"/>
              </a:lnSpc>
              <a:spcBef>
                <a:spcPts val="600"/>
              </a:spcBef>
            </a:pP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о профессиональной переподготовке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10C03D-732B-D525-B2F9-C397DF54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3822FD-CF86-3878-792E-75BAB8E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10</a:t>
            </a:fld>
            <a:endParaRPr lang="ru-RU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069F1E55-9E37-8CB9-6574-33D364A32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51" y="3167611"/>
            <a:ext cx="5805272" cy="326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8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30FF1D-305C-7819-57AC-0F59E9410D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5137"/>
            <a:ext cx="2927142" cy="14883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D0E06-A5D3-C9B9-F45F-5F6D0BFB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428093"/>
          </a:xfrm>
        </p:spPr>
        <p:txBody>
          <a:bodyPr>
            <a:normAutofit/>
          </a:bodyPr>
          <a:lstStyle/>
          <a:p>
            <a:pPr algn="ctr"/>
            <a:r>
              <a:rPr lang="ru-RU" sz="16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РЕЗЮМЕ и ПЕРСПЕКТИВЫ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A21ACB-083F-C19D-B509-0ED24A2BB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301" y="904774"/>
            <a:ext cx="9416217" cy="5313145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Бизнес-аналитик анализирует показатели компании, чтобы найти точки роста или вывести её из кризиса. Для этого он собирает данные о бизнес-процессах и финансах, изучает обратную связь о продуктах компании и предлагает стратегии развития.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Бизнес-аналитики нужны в IT, консалтинге, торговле, строительных и производственных компаниях. Кризис только повышает востребованность таких специалистов. Владельцы бизнеса хотят удержаться на плаву и превратить сложности в возможности для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</a:t>
            </a:r>
            <a:r>
              <a:rPr lang="ru-RU" dirty="0" err="1" smtClean="0">
                <a:effectLst/>
              </a:rPr>
              <a:t>о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положен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ИТ-специальность после окончания программы: </a:t>
            </a:r>
            <a:r>
              <a:rPr lang="ru-RU" sz="1800" kern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0" dirty="0" smtClean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Бизнес-аналитик.</a:t>
            </a:r>
            <a:endParaRPr lang="ru-RU" sz="1800" kern="0" dirty="0">
              <a:solidFill>
                <a:srgbClr val="22272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З/плата </a:t>
            </a:r>
            <a:r>
              <a:rPr lang="ru-RU" sz="1800" kern="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зависит </a:t>
            </a:r>
            <a:r>
              <a:rPr lang="ru-RU" sz="1800" kern="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сферы, профессиональных умений и опыта работы.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kern="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тыс. до 80 тыс. рублей начинающим специалистам;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kern="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 тыс. до 200 тыс. на уровне </a:t>
            </a:r>
            <a:r>
              <a:rPr lang="ru-RU" sz="1800" kern="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ru-RU" sz="1800" kern="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(обычно от трёх-пяти лет опыта);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kern="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300 тыс. рублей на позиции </a:t>
            </a:r>
            <a:r>
              <a:rPr lang="ru-RU" sz="1800" kern="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senior</a:t>
            </a:r>
            <a:r>
              <a:rPr lang="ru-RU" sz="1800" kern="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89A7E0-575C-644D-9213-4C7611A6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6D8CFB-F381-563F-4611-9B8C6329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7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08A407-3251-5E1D-3575-6808B0ECE0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2642">
            <a:off x="8879410" y="0"/>
            <a:ext cx="3165888" cy="22352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095DE-C84F-75B2-B8E9-566AF45F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591" y="168045"/>
            <a:ext cx="10515600" cy="531520"/>
          </a:xfrm>
        </p:spPr>
        <p:txBody>
          <a:bodyPr>
            <a:normAutofit/>
          </a:bodyPr>
          <a:lstStyle/>
          <a:p>
            <a:pPr algn="ctr"/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и задачи программы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61D35-8C52-0C97-8410-909913F0E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09" y="538665"/>
            <a:ext cx="11898596" cy="6021910"/>
          </a:xfrm>
        </p:spPr>
        <p:txBody>
          <a:bodyPr>
            <a:normAutofit fontScale="47500" lnSpcReduction="20000"/>
          </a:bodyPr>
          <a:lstStyle/>
          <a:p>
            <a:pPr marL="228600" lvl="1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нацелена на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углубленное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понятий связанных с аналитическими системами класса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Intelligent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(BI), их задачами процедур обработки информации, моделями и методами решения задач обработки информации, применения технологий интеллектуального анализа данных, интеллектуальных технологий поддержки принятия решений, обработки больших данных (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Big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 также приобретение умений и навыков в области применения статистических методов и методов интеллектуального анализа данных при обработке научных, экспериментальных, прикладных, транзакционных и пр. видов данных из любой сферы деятельности.</a:t>
            </a:r>
            <a:r>
              <a:rPr lang="ru-RU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Задачами программы являются: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представления о BI-системах (классификации, структуре, технологическим инструментам);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изучение понятийно-категориального аппарата в области углубленного анализа данных;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практических навыков и умений решения задач бизнес-аналитики с помощью BI-систем;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навыков грамотного выбора и внедрения аналитических систем в компаниях;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умений корректно интерпретировать результаты, полученные с помощью BI-систем и применять эти результаты в практической деятельности.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представлений об общей методологии консолидации, подготовки и анализа данных;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обеспечение освоения современных методов OLAP, KDD, </a:t>
            </a:r>
            <a:r>
              <a:rPr lang="ru-RU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Mining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навыков и умений, необходимых для создания и развития корпоративных аналитических систем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освоение методов и приемов подготовительного и описательного анализа данных, средств визуализации данных;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умений делать выводы из проведенного анализа</a:t>
            </a: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39EE1B-921D-341F-D09E-F96D0B83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18FE3E-A15B-5BEF-A568-799BCCD4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89423E-3A7F-47E1-84A8-2FEFBB2C59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9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C0FC08-CB70-EF68-41B8-98E8610B73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6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796384"/>
            <a:ext cx="2242194" cy="7134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D4343-8933-A535-F50B-ACD3C97B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31245" cy="231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освоения программы специалист будет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B8AFDD-6076-8D61-DD66-B500CEA3F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211" y="873178"/>
            <a:ext cx="10515600" cy="511164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Знать: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 современного анализа данных для решения задач классификации, кластеризации, прогноза и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скоринга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основные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принципы обработки результатов исследований средствами интеллектуального анализа данных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требования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анализу информации при работе с данными на предприятиях;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регламентирующие безопасность эксплуатации BI-систем и сохранность в них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информации; технологию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правила применения инструментов класса OLAP, DM, DSS/BI, KMS, KDD; Методики использования BI-систем в компании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модели, оценивать их качество, сравнивать различные модели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использовать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BI-системы поддержки управленческих решений, системы управления знаниями и методы оценки эффективности систем бизнес-аналитики для решения задач организации управленческой деятельности;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качестве конечного пользователя при решении типовых задач или квалифицированного пользователя при решении задач, определяемых пользователем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осуществлять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грамотное подключение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BI-системы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любым корпоративным и внешним источникам информации;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настраивать и сопровождать СУБД для построения хранилища данных BI-системы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рассчитывать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анализировать основные экономические показатели, характеризующие деятельность организации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обобщать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аналитической работы и подготавливать соответствующие рекомендации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использовать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 для сбора, обработки, накопления и анализа информации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Технологиями разработки алгоритмов и программными системами анализа данных; средствами автоматизации интеллектуального анализа и обработки данных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навыками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моделей объектов и изучаемых процессов, выполнения системного анализа предметной области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Навыками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выбора, внедрения, использования и обучения пользователей работе BI-систем; использования специальной терминологии и лексики по учебной дисциплине; самостоятельного овладения новыми технологиями, новыми знаниями по платформам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работы с OLAP, DM, DSS/BI, KMS, KDD- системами; работы с платформами бизнес-анализа ведущих мировых производителей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Навыками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оптимального СУБД для BI-системы; Выполнения операций в самых известных СУБД; Интеграции СУБД с BI-системой и построения на ее базе хранилищ и витрин данных.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B0D9A0-9C54-291C-2B6C-D6546759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526119-BDC9-D05F-8BC0-BFA21A0A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89423E-3A7F-47E1-84A8-2FEFBB2C59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5F79-130B-03E9-1487-70B95FD4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979" y="351597"/>
            <a:ext cx="9784080" cy="6007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ДППП ИТ-профиля </a:t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 внедрение бизнес-процессов»</a:t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784AB6-E87A-464B-0870-0E06BD91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4DDD8E-3CE8-2333-AA7C-CBAC3328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4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82C47-3271-326A-8D00-180AB30CAAA8}"/>
              </a:ext>
            </a:extLst>
          </p:cNvPr>
          <p:cNvSpPr txBox="1"/>
          <p:nvPr/>
        </p:nvSpPr>
        <p:spPr>
          <a:xfrm>
            <a:off x="279465" y="1568602"/>
            <a:ext cx="11325726" cy="4318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>
              <a:spcAft>
                <a:spcPts val="600"/>
              </a:spcAft>
            </a:pPr>
            <a:r>
              <a:rPr lang="ru-RU" sz="16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Буслаева Ольга Станиславовна, к.т.н., доцент кафедры ЦЭИТ </a:t>
            </a:r>
            <a:r>
              <a:rPr lang="ru-RU" sz="1600" kern="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ЮУрГу</a:t>
            </a:r>
            <a:r>
              <a:rPr lang="ru-RU" sz="16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>
              <a:spcAft>
                <a:spcPts val="600"/>
              </a:spcAft>
            </a:pPr>
            <a:r>
              <a:rPr lang="ru-RU" sz="1400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автономное образовательное учреждение высшего образования «Южно-Уральский государственный университет (национальный исследовательский университет)», ВШЭУ, </a:t>
            </a:r>
            <a:r>
              <a:rPr lang="ru-RU" sz="1400" kern="1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ЦЭИТ</a:t>
            </a:r>
            <a:r>
              <a:rPr lang="ru-RU" sz="1400" kern="100" dirty="0" smtClean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>
              <a:spcAft>
                <a:spcPts val="600"/>
              </a:spcAft>
            </a:pPr>
            <a:r>
              <a:rPr lang="ru-RU" sz="1400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Стаж работы в образовательных организациях высшего образования Российской Федерации с </a:t>
            </a:r>
            <a:r>
              <a:rPr lang="ru-RU" sz="1400" kern="100" dirty="0" smtClean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1996 </a:t>
            </a:r>
            <a:r>
              <a:rPr lang="ru-RU" sz="1400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(</a:t>
            </a:r>
            <a:r>
              <a:rPr lang="ru-RU" sz="1400" kern="100" dirty="0" smtClean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1400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лет)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0390" lvl="4" indent="9017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400" b="1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участии в научно-исследовательских проектах и публикации по данной тематике:</a:t>
            </a:r>
            <a:endParaRPr lang="ru-RU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Грант РФФИ «Моделирование и прогнозирование социально-экономических систем c помощью метода собственных состояний»; </a:t>
            </a:r>
            <a:endParaRPr lang="ru-RU" sz="1200" dirty="0" smtClean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Грант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РФФИ «Разработка новых методов обнаружения и управления локальными ударными повреждениями авиационных конструкций из ПКМ»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Буслаева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О.С., Руденко А.С. Автоматизация процессов бесконтактного определения геометрических показателей качества дорожного покрытия// 	Актуальные аспекты развития науки и общества в эпоху цифровой трансформации Сборник материалов II Международной научно-практической конференции. Москва, 2022, с. 126-135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err="1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Buslaeva</a:t>
            </a: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O.S.,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Sapozhnikov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S.B.,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Bezmelnitsyn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A.V.,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Ignatova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A.V.,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Kudryavtsev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O.A.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Indicator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Films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Assess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Residual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Strength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GFRP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after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Contact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//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Mechanics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Composite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Materials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2021, 57(1), с. 47-56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err="1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Поллак</a:t>
            </a: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Г.А., Палей А.Г., Буслаева О.С.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Optimization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Production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Preparation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Process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Simulation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Modeling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Method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Conference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Manual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ICMSOA 2021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3rd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International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Conference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Modeling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Simulation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Optimization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Algorithm</a:t>
            </a:r>
            <a:endParaRPr lang="ru-RU" sz="1200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Буслаева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О.С.,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Тыртышная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Т.Д. Прогнозирование Объема Продаж Предприятия С Использованием Методики Отбора Признаков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Scikit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// Материалы I Всероссийской научно-практической конференции. Том Часть 2. Министерство науки и высшего образования Российской Федерации Южно-Уральский государственный университет Кафедра цифровой экономики и информационных технологий. 2022 Издательство: Издательский центр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ЮУрГУ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с. 58-64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Серова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В.С.,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Бунова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Е.В., Буслаева О.С. Анализ математических методов предотвращения несанкционированных действий при совершении онлайн операций с использованием банковских карт // Актуальные проблемы управления, экономики и финансов в контексте глобальных вызовов. Сборник статей по материалам XXVI Национальной научно-практической конференции с международным участием. Челябинск, 2022. С. 38-45.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2" y="1429693"/>
            <a:ext cx="1200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31243-FAA8-E137-7460-7A04FEE2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и преподаватели ДПП ИТ-профиля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 внедрение бизнес-процессов»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923AB3-4524-CD45-DD9A-A1B7A940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283710-A508-18D0-A718-EFD71FAD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23F7C0D-80A8-B90F-ADB9-C852FFA2A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445905"/>
              </p:ext>
            </p:extLst>
          </p:nvPr>
        </p:nvGraphicFramePr>
        <p:xfrm>
          <a:off x="1607419" y="2079058"/>
          <a:ext cx="9298004" cy="3748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884">
                  <a:extLst>
                    <a:ext uri="{9D8B030D-6E8A-4147-A177-3AD203B41FA5}">
                      <a16:colId xmlns:a16="http://schemas.microsoft.com/office/drawing/2014/main" val="1987370697"/>
                    </a:ext>
                  </a:extLst>
                </a:gridCol>
                <a:gridCol w="1849802">
                  <a:extLst>
                    <a:ext uri="{9D8B030D-6E8A-4147-A177-3AD203B41FA5}">
                      <a16:colId xmlns:a16="http://schemas.microsoft.com/office/drawing/2014/main" val="1410797054"/>
                    </a:ext>
                  </a:extLst>
                </a:gridCol>
                <a:gridCol w="5486740">
                  <a:extLst>
                    <a:ext uri="{9D8B030D-6E8A-4147-A177-3AD203B41FA5}">
                      <a16:colId xmlns:a16="http://schemas.microsoft.com/office/drawing/2014/main" val="1601470708"/>
                    </a:ext>
                  </a:extLst>
                </a:gridCol>
                <a:gridCol w="1624578">
                  <a:extLst>
                    <a:ext uri="{9D8B030D-6E8A-4147-A177-3AD203B41FA5}">
                      <a16:colId xmlns:a16="http://schemas.microsoft.com/office/drawing/2014/main" val="941064808"/>
                    </a:ext>
                  </a:extLst>
                </a:gridCol>
              </a:tblGrid>
              <a:tr h="62802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415" indent="20955" algn="ctr"/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Опыт/стаж работы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788303"/>
                  </a:ext>
                </a:extLst>
              </a:tr>
              <a:tr h="4487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Буслаева О.С.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Доцент, </a:t>
                      </a:r>
                      <a:r>
                        <a:rPr lang="ru-RU" sz="16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ЮУрГУ</a:t>
                      </a: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(НИУ), 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ВШЭУ, ЦЭИТ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243570"/>
                  </a:ext>
                </a:extLst>
              </a:tr>
              <a:tr h="4487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Ботов С.Г.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преподаватель, </a:t>
                      </a:r>
                      <a:r>
                        <a:rPr lang="ru-RU" sz="16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ЮУрГУ</a:t>
                      </a: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(НИУ), ВШЭУ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ЦЭИТ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лет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68434"/>
                  </a:ext>
                </a:extLst>
              </a:tr>
              <a:tr h="4487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Голлай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И.Н.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Доцент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ЮУрГУ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(НИУ), ВШЭУ, ЦЭИТ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лет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606309"/>
                  </a:ext>
                </a:extLst>
              </a:tr>
              <a:tr h="4487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Поллак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Г.А.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Доцент, </a:t>
                      </a:r>
                      <a:r>
                        <a:rPr lang="ru-RU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ЮУрГУ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(НИУ), ВШЭУ, ЦЭИТ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лет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71580"/>
                  </a:ext>
                </a:extLst>
              </a:tr>
              <a:tr h="39581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Потапкина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И.О.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Программист –</a:t>
                      </a:r>
                      <a:r>
                        <a:rPr lang="ru-RU" sz="1600" kern="1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ООО «Компьютерная кампания»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608954"/>
                  </a:ext>
                </a:extLst>
              </a:tr>
              <a:tr h="92953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Шарафутдинова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Е.Ю.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-аналитик – группа</a:t>
                      </a:r>
                      <a:r>
                        <a:rPr lang="ru-RU" sz="1600" kern="1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компаний </a:t>
                      </a:r>
                      <a:r>
                        <a:rPr lang="en-US" sz="1600" kern="1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gulliver</a:t>
                      </a:r>
                      <a:r>
                        <a:rPr lang="en-US" sz="1600" kern="1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group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235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78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F485B-9FF7-A364-5AC0-C81511AB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77" y="1920240"/>
            <a:ext cx="10289645" cy="150876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- 9 месяцев.</a:t>
            </a:r>
            <a:b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 форма обучения в 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 </a:t>
            </a:r>
            <a:b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дистанционного</a:t>
            </a:r>
            <a:b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формата.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183122-2BD2-0372-1CD1-2A421EA1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4B0735-1290-17AF-21DD-D4A42812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7ABD95-BD80-B251-7571-BBE4A03BCF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8025" y="0"/>
            <a:ext cx="51339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1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4380C-559E-42E3-EC3C-9A1AB18F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66" y="139797"/>
            <a:ext cx="9784080" cy="264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программы 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FE9ABF-AA23-AFA8-328A-E9837A27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64412D-C036-81E2-B240-394592A4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08F8E03-7E97-46F8-149E-61DC59FDA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80361"/>
              </p:ext>
            </p:extLst>
          </p:nvPr>
        </p:nvGraphicFramePr>
        <p:xfrm>
          <a:off x="452673" y="404262"/>
          <a:ext cx="11606543" cy="6535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357">
                  <a:extLst>
                    <a:ext uri="{9D8B030D-6E8A-4147-A177-3AD203B41FA5}">
                      <a16:colId xmlns:a16="http://schemas.microsoft.com/office/drawing/2014/main" val="1901587369"/>
                    </a:ext>
                  </a:extLst>
                </a:gridCol>
                <a:gridCol w="6482281">
                  <a:extLst>
                    <a:ext uri="{9D8B030D-6E8A-4147-A177-3AD203B41FA5}">
                      <a16:colId xmlns:a16="http://schemas.microsoft.com/office/drawing/2014/main" val="984692939"/>
                    </a:ext>
                  </a:extLst>
                </a:gridCol>
                <a:gridCol w="3539905">
                  <a:extLst>
                    <a:ext uri="{9D8B030D-6E8A-4147-A177-3AD203B41FA5}">
                      <a16:colId xmlns:a16="http://schemas.microsoft.com/office/drawing/2014/main" val="3394823148"/>
                    </a:ext>
                  </a:extLst>
                </a:gridCol>
              </a:tblGrid>
              <a:tr h="204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0520"/>
                  </a:ext>
                </a:extLst>
              </a:tr>
              <a:tr h="1823920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Финансово-экономические</a:t>
                      </a:r>
                    </a:p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 деятельности организации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Целью изучения дисциплины является получение целостного представления об анализе финансово-хозяйственной деятельности организации, осмысление и понимание основных методов экономического анализа и их применение на разных стадиях процесса разработки и принятия управленческих решений, получение практических навыков по анализу и оценке различных направлений производственно-хозяйственной, финансовой и инвестиционной деятельности.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Задачами освоения дисциплины являются: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изучение информационного обеспечения анализа финансово-хозяйственной деятельности организации;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изучение методологических основ анализа финансово-хозяйственной деятельности;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овладение современными методами, способами и приёмами экономического анализа;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ознакомление с важнейшими финансово-экономическими показателями деятельности организации и освоение методики их расчёта и интерпретации;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выработка навыков по выявлению факторов, влияющих на результаты деятельности организации;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освоение методики определения резервов повышения эффективности и рентабельности деятельности организации.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Дисциплина "Финансово-экономические показатели деятельности организации" даёт системное представление о методике проведения анализа финансово-хозяйственной деятельности организации, расчёте важнейших экономических показателей, необходимых для принятия управленческих решений.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30333"/>
                  </a:ext>
                </a:extLst>
              </a:tr>
              <a:tr h="1266096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BI-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решения : российский рынок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Целью изучения дисциплины получение общего представления в области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Intelligence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систем, представленных на российском рынке, а также ознакомление с их функционалом.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Задачами освоения дисциплины являются: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изучение трендов в области развития BI-решений;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рассмотрение стадий трансформации BI-систем;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получение представления в наиболее крупных BI-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вендоров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BI-интеграторов на российском рынке;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ознакомление с функциональными возможностями BI-систем, представленных на российском рынке.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Дисциплина "BI-решения: российский рынок" даёт системное представление о состоянии и перспективах развития рынка BI-систем, а также общее представление о основных из них.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435815"/>
                  </a:ext>
                </a:extLst>
              </a:tr>
              <a:tr h="1787627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Решения типовых задач с помощью BI-систем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Цели: является углубленное изучение понятий, связанных с моделями и методами решения задач обработки информации, применения технологий интеллектуального анализа данных, интеллектуальных технологий поддержки принятия решений, обработки данных собираемых корпоративными информационными системами. </a:t>
                      </a:r>
                    </a:p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 изучения дисциплины: - развитие практических навыков и умений решения задач бизнес-аналитики с помощью BI-систем; - развитие навыков грамотного использования аналитических систем в компаниях; - развитие умений корректно интерпретировать результаты, полученные с помощью BI-систем и применять эти результаты в практической деятельности.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Цели: является углубленное изучение понятий, связанных с моделями и методами решения задач обработки информации, применения технологий интеллектуального анализа данных, интеллектуальных технологий поддержки принятия решений, обработки данных собираемых корпоративными информационными системами. </a:t>
                      </a:r>
                    </a:p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 изучения дисциплины: - развитие практических навыков и умений решения задач бизнес-аналитики с помощью BI-систем; - развитие навыков грамотного использования аналитических систем в компаниях; - развитие умений корректно интерпретировать результаты, полученные с помощью BI-систем и применять эти результаты в практической деятельности.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83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36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4380C-559E-42E3-EC3C-9A1AB18F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264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программы </a:t>
            </a:r>
            <a:endParaRPr lang="ru-RU" b="1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FE9ABF-AA23-AFA8-328A-E9837A27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64412D-C036-81E2-B240-394592A4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08F8E03-7E97-46F8-149E-61DC59FDA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78264"/>
              </p:ext>
            </p:extLst>
          </p:nvPr>
        </p:nvGraphicFramePr>
        <p:xfrm>
          <a:off x="235390" y="615636"/>
          <a:ext cx="11887200" cy="5216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518">
                  <a:extLst>
                    <a:ext uri="{9D8B030D-6E8A-4147-A177-3AD203B41FA5}">
                      <a16:colId xmlns:a16="http://schemas.microsoft.com/office/drawing/2014/main" val="1901587369"/>
                    </a:ext>
                  </a:extLst>
                </a:gridCol>
                <a:gridCol w="5034163">
                  <a:extLst>
                    <a:ext uri="{9D8B030D-6E8A-4147-A177-3AD203B41FA5}">
                      <a16:colId xmlns:a16="http://schemas.microsoft.com/office/drawing/2014/main" val="984692939"/>
                    </a:ext>
                  </a:extLst>
                </a:gridCol>
                <a:gridCol w="4490519">
                  <a:extLst>
                    <a:ext uri="{9D8B030D-6E8A-4147-A177-3AD203B41FA5}">
                      <a16:colId xmlns:a16="http://schemas.microsoft.com/office/drawing/2014/main" val="3394823148"/>
                    </a:ext>
                  </a:extLst>
                </a:gridCol>
              </a:tblGrid>
              <a:tr h="189640">
                <a:tc>
                  <a:txBody>
                    <a:bodyPr/>
                    <a:lstStyle/>
                    <a:p>
                      <a:pPr marL="144000"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0520"/>
                  </a:ext>
                </a:extLst>
              </a:tr>
              <a:tr h="2283369">
                <a:tc>
                  <a:txBody>
                    <a:bodyPr/>
                    <a:lstStyle/>
                    <a:p>
                      <a:pPr marL="144000" indent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BI-системы: анализ и визуализации данных без программирования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Целью преподавания дисциплины является углубленное изучение понятий связанных с аналитическими системами класса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Intelligent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(BI), их задачами процедур обработки информации, моделями и методами решения задач обработки информации, применения технологий интеллектуального анализа данных, интеллектуальных технологий поддержки принятия решений, обработки больших данных (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Big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основными тенденциями их развития. 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 изучения дисциплины: - формирование представления о BI-системах (классификации, структуре, технологическим инструментам); - развитие практических навыков и умений решения задач бизнес-аналитики с помощью BI-систем; - развитие навыков грамотного выбора и внедрения аналитических систем в компаниях; - развитие умений корректно интерпретировать результаты, полученные с помощью BI-систем и применять эти результаты в практической деятельности.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большим данным применимы различные техники и технологии анализа: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Mining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многомерный анализ данных, машинное обучение, нейронные сети, имитационное моделирование и многие другие. В дисциплине изучается технология интеллектуального анализа данных, ядром которой являются алгоритмы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Mining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Эта технология предназначена для поиска в больших объемах данных неочевидных, объективных и полезных на практике закономерностей, которые нельзя обнаружить при использовании традиционных методов анализа, поскольку связи слишком сложны, или из-за чрезмерного объема данных. Для анализа данных используется профессиональная аналитическая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code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платформа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Loginom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Задания дадут практический опыт подготовки, анализа и визуализации больших объемов данных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30333"/>
                  </a:ext>
                </a:extLst>
              </a:tr>
              <a:tr h="2283369">
                <a:tc>
                  <a:txBody>
                    <a:bodyPr/>
                    <a:lstStyle/>
                    <a:p>
                      <a:pPr marL="144000" indent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Облачные </a:t>
                      </a:r>
                      <a:r>
                        <a:rPr lang="en-US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BI-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системы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Цели: формирование у слушателей теоретических знаний и практических навыков облачных вычислений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Задачи: развитие умений анализировать данные из различных источников, развёрнутых в «облаке» или непосредственно на предприятии;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умений корректно анализировать полученные результаты;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практических навыков применения когнитивных моделей анализа данных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Этапы работы в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Yandex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Datalens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Подготовка данных. Загрузка данных. Создание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чартов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Объединение данных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вYandex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Datalens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Работа с картами. Создание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дашбордов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Публикация результатов анализа в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Yandex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Datalens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415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98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CDFB2-38AC-9156-68AD-DB1E7420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592266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Базы практики</a:t>
            </a:r>
            <a:endParaRPr lang="ru-RU" sz="1800" b="1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0DB665-AFDE-39B3-6FEC-A5B0AC9D5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465" y="1748334"/>
            <a:ext cx="9784080" cy="4580037"/>
          </a:xfrm>
        </p:spPr>
        <p:txBody>
          <a:bodyPr>
            <a:normAutofit/>
          </a:bodyPr>
          <a:lstStyle/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ПАО Сбербанк России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lang="en-US" alt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«Компьютерная компания» 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lang="en-US" alt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4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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"ЛАНИТ-Урал"</a:t>
            </a:r>
            <a:endParaRPr lang="en-US" alt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Алиас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др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Фирма «Кредо»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00250" lvl="4" indent="-1714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360F85-250A-E324-5E77-1A00F0018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EAD22-7152-2069-EDE8-F6C46C957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9</a:t>
            </a:fld>
            <a:endParaRPr lang="ru-RU"/>
          </a:p>
        </p:txBody>
      </p:sp>
      <p:pic>
        <p:nvPicPr>
          <p:cNvPr id="4106" name="Рисунок 11">
            <a:extLst>
              <a:ext uri="{FF2B5EF4-FFF2-40B4-BE49-F238E27FC236}">
                <a16:creationId xmlns:a16="http://schemas.microsoft.com/office/drawing/2014/main" id="{5164B1A1-45F4-9A6B-4C6D-2BC7B3C8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51" y="1775318"/>
            <a:ext cx="13747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ABB601C4-91CB-E44F-0AEA-EB861FCF6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6627" y="4572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251" y="2613234"/>
            <a:ext cx="1623060" cy="822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436" y="3811195"/>
            <a:ext cx="1666875" cy="523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315" y="4727328"/>
            <a:ext cx="1638300" cy="514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3315" y="5472071"/>
            <a:ext cx="17716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37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Окаймление</Template>
  <TotalTime>247</TotalTime>
  <Words>1635</Words>
  <Application>Microsoft Office PowerPoint</Application>
  <PresentationFormat>Широкоэкранный</PresentationFormat>
  <Paragraphs>157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Corbel</vt:lpstr>
      <vt:lpstr>Symbol</vt:lpstr>
      <vt:lpstr>Times New Roman</vt:lpstr>
      <vt:lpstr>Wingdings</vt:lpstr>
      <vt:lpstr>Окаймление</vt:lpstr>
      <vt:lpstr>Бизнес-аналитика </vt:lpstr>
      <vt:lpstr>Цель и задачи программы</vt:lpstr>
      <vt:lpstr>По результатам освоения программы специалист будет </vt:lpstr>
      <vt:lpstr>Руководитель ДППП ИТ-профиля  «Организация и внедрение бизнес-процессов» </vt:lpstr>
      <vt:lpstr>Авторы и преподаватели ДПП ИТ-профиля   «Организация и внедрение бизнес-процессов» </vt:lpstr>
      <vt:lpstr>  Срок реализации программы - 9 месяцев.  Очная форма обучения в группах  с применением дистанционного  формата. </vt:lpstr>
      <vt:lpstr>Структура программы </vt:lpstr>
      <vt:lpstr>Структура программы </vt:lpstr>
      <vt:lpstr>Базы практики</vt:lpstr>
      <vt:lpstr>ИТОГОВАЯ АТТЕСТАЦИЯ</vt:lpstr>
      <vt:lpstr>РЕЗЮМЕ и ПЕРСПЕКТИВЫ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ВНЕДРЕНИЕ  БИЗНЕС-ПРОЦЕССОВ</dc:title>
  <dc:creator>Татьяна Сергеевна Хомякова</dc:creator>
  <cp:lastModifiedBy>Бирюкова Дарья Вячеславовна</cp:lastModifiedBy>
  <cp:revision>17</cp:revision>
  <dcterms:created xsi:type="dcterms:W3CDTF">2023-09-04T12:32:51Z</dcterms:created>
  <dcterms:modified xsi:type="dcterms:W3CDTF">2023-09-06T12:35:25Z</dcterms:modified>
</cp:coreProperties>
</file>