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Montserrat" panose="020B0604020202020204" charset="-52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17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0+FPjKw7cR4Yu9vwqXFz1Ikoc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c5076bd0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7c5076bd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c5076bd0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7c5076bd0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062037" y="2003425"/>
            <a:ext cx="9144000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Дизайн СМИ и брендинг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062037" y="3579812"/>
            <a:ext cx="9144000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Южно-Уральский государственный университет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062037" y="4835525"/>
            <a:ext cx="6096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Руководитель «Цифровой кафедры»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Потапова Марина Владимировна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Руководитель ДПП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Лаврова Анна Георгиевна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4400" y="573087"/>
            <a:ext cx="1998662" cy="59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23281" t="9169" r="20280" b="71803"/>
          <a:stretch/>
        </p:blipFill>
        <p:spPr>
          <a:xfrm>
            <a:off x="7934325" y="427037"/>
            <a:ext cx="1870075" cy="89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287337" y="2095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Команда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4400" y="573087"/>
            <a:ext cx="1998662" cy="59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l="23281" t="9169" r="20280" b="71803"/>
          <a:stretch/>
        </p:blipFill>
        <p:spPr>
          <a:xfrm>
            <a:off x="7934325" y="427037"/>
            <a:ext cx="1870075" cy="890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9229725" y="63801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012038" y="2042325"/>
            <a:ext cx="1357200" cy="14430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ФОТО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65612" y="2092325"/>
            <a:ext cx="1357200" cy="14430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ФОТО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5746800" y="2092337"/>
            <a:ext cx="1357200" cy="14430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ФОТО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8059638" y="2073775"/>
            <a:ext cx="1359000" cy="14430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ФОТО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10280312" y="2092312"/>
            <a:ext cx="1357200" cy="14430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ФОТО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1012088" y="3546475"/>
            <a:ext cx="1357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Лаврова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Анна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Георгиевна</a:t>
            </a:r>
            <a:endParaRPr dirty="0"/>
          </a:p>
        </p:txBody>
      </p:sp>
      <p:sp>
        <p:nvSpPr>
          <p:cNvPr id="108" name="Google Shape;108;p2"/>
          <p:cNvSpPr txBox="1"/>
          <p:nvPr/>
        </p:nvSpPr>
        <p:spPr>
          <a:xfrm>
            <a:off x="3357662" y="3596763"/>
            <a:ext cx="1357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Череднякова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Анна Борисовна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Преподаватель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модуля 1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5764638" y="3620337"/>
            <a:ext cx="13572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Вековцева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Татьяна Александровна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Преподаватель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модуля 2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8059588" y="3586162"/>
            <a:ext cx="13590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Сосновских Елеа</a:t>
            </a:r>
            <a:b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Геннадьевна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Преподаватель модуля 3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10280312" y="3586162"/>
            <a:ext cx="13572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Бармина</a:t>
            </a:r>
            <a:b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Екатерина</a:t>
            </a:r>
            <a:b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Александровна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Преподаватель </a:t>
            </a: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Практики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22325" y="4643437"/>
            <a:ext cx="10390187" cy="1866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Краткая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справка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о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привлечённых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специалистах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к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реализации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привлечены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Бармина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Екатерина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Елаександровн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практикующий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бренд-менеджер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видео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-мейкер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креатор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медиа-дизайнер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преподаватель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обуччающего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центра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”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Арта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Челябинск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опыт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работы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бренд-менеджменте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СМИ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лет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Вековцева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Татьяна Александровна,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является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практикующим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дизайнером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опыт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работы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различных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проектах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лет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кандидат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искусствоведения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член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Союза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дизайнеров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России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Сосновских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ЕлнаГеннадьевна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доцент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опыт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преподавательской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деятельности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лет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имеет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сформированные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цифровые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компетенции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свидетельство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дополнительном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профессиональном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SMM-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маркетолог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Череднякова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Анна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Борисовна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доктор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педагогических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наук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профессор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стаж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работы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25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лет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десяти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курсов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сфере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брендинга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1275" y="2174850"/>
            <a:ext cx="1285875" cy="117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82463" y="2210457"/>
            <a:ext cx="1285875" cy="120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7750" y="2048545"/>
            <a:ext cx="1285876" cy="130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68365" y="2122702"/>
            <a:ext cx="1341425" cy="1345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280300" y="2108874"/>
            <a:ext cx="1359000" cy="13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87337" y="2095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Дизайн СМИ и брендинг</a:t>
            </a:r>
            <a:endParaRPr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4400" y="573087"/>
            <a:ext cx="1998662" cy="59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 l="23281" t="9169" r="20280" b="71803"/>
          <a:stretch/>
        </p:blipFill>
        <p:spPr>
          <a:xfrm>
            <a:off x="7934325" y="427037"/>
            <a:ext cx="1870075" cy="890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9229725" y="63801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fld id="{00000000-1234-1234-1234-123412341234}" type="slidenum"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6469062" y="1581938"/>
            <a:ext cx="5503800" cy="475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Программа состоит из 3 основных модулей: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Бренд-дизайн СМИ и бренд-креатив  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Изучаются: верстка цифровых документов, введение в векторную и растровую графику, введние в брнед-дизайн и актуальное программное обеспечение.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Бренд-менеджмент в работе СМИ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Разрабатываются Слоган рекламный, фирменный стиль и его лемнты, бренд-имидж торговой марки. Студенты знакомятся с оценкой стоимости бренда.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Особенности проведения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маркетинговых исследований и разработка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стратегии брендинга СМИ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Студенты знакомятся  с качественными и количественными методами сбора информации в маркетинговых исследованиях и самостоятельно проводят исследования по актуальным методикам.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471662" y="2321700"/>
            <a:ext cx="5503800" cy="2214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Срок реализации программы</a:t>
            </a: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- 9 мес.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Возможные формы обучения и режимы занятий</a:t>
            </a: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группах, очно-заочная, 5 раз в мес.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применением дистанционных технологий в полном объеме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c5076bd06_0_0"/>
          <p:cNvSpPr txBox="1">
            <a:spLocks noGrp="1"/>
          </p:cNvSpPr>
          <p:nvPr>
            <p:ph type="title"/>
          </p:nvPr>
        </p:nvSpPr>
        <p:spPr>
          <a:xfrm>
            <a:off x="287337" y="2095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Программа</a:t>
            </a:r>
            <a:endParaRPr/>
          </a:p>
        </p:txBody>
      </p:sp>
      <p:pic>
        <p:nvPicPr>
          <p:cNvPr id="133" name="Google Shape;133;g27c5076bd0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4400" y="573087"/>
            <a:ext cx="1998662" cy="59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7c5076bd06_0_0"/>
          <p:cNvPicPr preferRelativeResize="0"/>
          <p:nvPr/>
        </p:nvPicPr>
        <p:blipFill rotWithShape="1">
          <a:blip r:embed="rId4">
            <a:alphaModFix/>
          </a:blip>
          <a:srcRect l="23281" t="9169" r="20278" b="71802"/>
          <a:stretch/>
        </p:blipFill>
        <p:spPr>
          <a:xfrm>
            <a:off x="7934325" y="427037"/>
            <a:ext cx="1870075" cy="89058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7c5076bd06_0_0"/>
          <p:cNvSpPr txBox="1"/>
          <p:nvPr/>
        </p:nvSpPr>
        <p:spPr>
          <a:xfrm>
            <a:off x="9229725" y="63801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fld id="{00000000-1234-1234-1234-123412341234}" type="slidenum"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sp>
        <p:nvSpPr>
          <p:cNvPr id="136" name="Google Shape;136;g27c5076bd06_0_0"/>
          <p:cNvSpPr/>
          <p:nvPr/>
        </p:nvSpPr>
        <p:spPr>
          <a:xfrm>
            <a:off x="287337" y="1628775"/>
            <a:ext cx="5503800" cy="475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en-US" sz="18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 программе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en-US" sz="18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Формирование у специалистов IT-сферы цифровых компетенций, необходимых для выполнения профессиональной деятельности в медиасфере, бизнес-сфере, сфере маркетинга и рекламы.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en-US" sz="18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Формирование у IT-специалистов маркетингового мышления, навыков цифрового дизайна</a:t>
            </a:r>
            <a:endParaRPr sz="18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g27c5076bd06_0_0"/>
          <p:cNvSpPr/>
          <p:nvPr/>
        </p:nvSpPr>
        <p:spPr>
          <a:xfrm>
            <a:off x="6688137" y="1670050"/>
            <a:ext cx="5503800" cy="2214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en-US" sz="14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Эффект от программы в рамках региона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en-US" sz="14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-US" sz="1400" b="0" i="1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измеримых показателях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en-US" sz="14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Рост числа специалистов, имеющих компетенции в IT-сфере и сфере маркетинга на </a:t>
            </a: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en-US" sz="14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14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en-US" sz="14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Рост числа IT-специалистов для медиасферы региона на 10%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en-US" sz="14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Выпуск на рынок региона IT-специалистов с навыками цифрового дизайна (не менее 15 специалистов)</a:t>
            </a:r>
            <a:endParaRPr sz="14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g27c5076bd06_0_0"/>
          <p:cNvSpPr/>
          <p:nvPr/>
        </p:nvSpPr>
        <p:spPr>
          <a:xfrm>
            <a:off x="6400800" y="4117975"/>
            <a:ext cx="5503800" cy="2222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en-US" sz="14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Эффект от программы в рамках отрасли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en-US" sz="14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-US" sz="1400" b="0" i="1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измеримых показателях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en-US" sz="14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Повышение качества работы IT-специалистов в медиасфере на 20%</a:t>
            </a:r>
            <a:endParaRPr sz="14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en-US" sz="14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10% рост числа  IT-специалистов, имеющих сформированное маркетинговое мышление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en-US" sz="14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5% повышение количества IT-специалистов с навыками цифрового дизайна</a:t>
            </a:r>
            <a:endParaRPr sz="14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287337" y="2095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Вакансии и рынок труда</a:t>
            </a:r>
            <a:endParaRPr/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4400" y="573087"/>
            <a:ext cx="1998662" cy="59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4">
            <a:alphaModFix/>
          </a:blip>
          <a:srcRect l="23281" t="9169" r="20280" b="71803"/>
          <a:stretch/>
        </p:blipFill>
        <p:spPr>
          <a:xfrm>
            <a:off x="7934325" y="427037"/>
            <a:ext cx="1870075" cy="89058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 txBox="1"/>
          <p:nvPr/>
        </p:nvSpPr>
        <p:spPr>
          <a:xfrm>
            <a:off x="9229725" y="63801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fld id="{00000000-1234-1234-1234-123412341234}" type="slidenum"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287337" y="1628775"/>
            <a:ext cx="5503862" cy="475138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en-US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Будущие ИТ-специальности обучающихся: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Бренд-менеджер;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SMM-специалист;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Дизайнер социальных сетей.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6299200" y="1581938"/>
            <a:ext cx="5503800" cy="475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Востребованность специализаций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Количество вакансий в Челябинске - 130 чел. З/П от 55 000р.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Количество вакансий в России - 2117 чел. З/П от 70 000р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c5076bd06_1_0"/>
          <p:cNvSpPr txBox="1">
            <a:spLocks noGrp="1"/>
          </p:cNvSpPr>
          <p:nvPr>
            <p:ph type="title"/>
          </p:nvPr>
        </p:nvSpPr>
        <p:spPr>
          <a:xfrm>
            <a:off x="287337" y="2095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Компетенции обучающегося</a:t>
            </a:r>
            <a:endParaRPr/>
          </a:p>
        </p:txBody>
      </p:sp>
      <p:pic>
        <p:nvPicPr>
          <p:cNvPr id="154" name="Google Shape;154;g27c5076bd06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4400" y="573087"/>
            <a:ext cx="1998662" cy="59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7c5076bd06_1_0"/>
          <p:cNvPicPr preferRelativeResize="0"/>
          <p:nvPr/>
        </p:nvPicPr>
        <p:blipFill rotWithShape="1">
          <a:blip r:embed="rId4">
            <a:alphaModFix/>
          </a:blip>
          <a:srcRect l="23281" t="9169" r="20278" b="71802"/>
          <a:stretch/>
        </p:blipFill>
        <p:spPr>
          <a:xfrm>
            <a:off x="7934325" y="427037"/>
            <a:ext cx="1870075" cy="890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7c5076bd06_1_0"/>
          <p:cNvSpPr txBox="1"/>
          <p:nvPr/>
        </p:nvSpPr>
        <p:spPr>
          <a:xfrm>
            <a:off x="9229725" y="638016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fld id="{00000000-1234-1234-1234-123412341234}" type="slidenum"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  <p:sp>
        <p:nvSpPr>
          <p:cNvPr id="157" name="Google Shape;157;g27c5076bd06_1_0"/>
          <p:cNvSpPr/>
          <p:nvPr/>
        </p:nvSpPr>
        <p:spPr>
          <a:xfrm>
            <a:off x="287337" y="1628775"/>
            <a:ext cx="5503800" cy="475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en-US" sz="18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Компетенции студента до обучения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en-US" sz="18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Компетенция 1 Разработка фирменного стиля и дизайна коммуникаций – уровень сформированности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en-US" sz="18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Компетенция 2 Разработка дизайна реклама – уровень сформированности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en-US" sz="18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Компетенция 3 Проведение исследований конкурентов, выявление спроса целевой ааудитории – уровень сформированности 0</a:t>
            </a:r>
            <a:endParaRPr/>
          </a:p>
        </p:txBody>
      </p:sp>
      <p:sp>
        <p:nvSpPr>
          <p:cNvPr id="158" name="Google Shape;158;g27c5076bd06_1_0"/>
          <p:cNvSpPr/>
          <p:nvPr/>
        </p:nvSpPr>
        <p:spPr>
          <a:xfrm>
            <a:off x="6400800" y="1628775"/>
            <a:ext cx="5503800" cy="475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en-US" sz="18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Компетенции студента после обучения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en-US" sz="18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Компетенция 1 Разработка фирменного стиля и дизайна коммуникаций – уровень сформированности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en-US" sz="18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Компетенция 2 Разработка дизайна реклама – уровень сформированности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en-US" sz="18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Компетенция 3 Проведение исследований конкурентов, выявление спроса целевой аудитории – уровень сформированности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287337" y="2095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Участие индустрии в программе</a:t>
            </a:r>
            <a:endParaRPr/>
          </a:p>
        </p:txBody>
      </p:sp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4400" y="573087"/>
            <a:ext cx="1998662" cy="59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l="23281" t="9169" r="20280" b="71803"/>
          <a:stretch/>
        </p:blipFill>
        <p:spPr>
          <a:xfrm>
            <a:off x="7934325" y="427037"/>
            <a:ext cx="1870075" cy="89058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 txBox="1"/>
          <p:nvPr/>
        </p:nvSpPr>
        <p:spPr>
          <a:xfrm>
            <a:off x="9229725" y="63801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fld id="{00000000-1234-1234-1234-123412341234}" type="slidenum"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  <p:sp>
        <p:nvSpPr>
          <p:cNvPr id="167" name="Google Shape;167;p5"/>
          <p:cNvSpPr/>
          <p:nvPr/>
        </p:nvSpPr>
        <p:spPr>
          <a:xfrm>
            <a:off x="287337" y="1535112"/>
            <a:ext cx="2093912" cy="246538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ФОТО</a:t>
            </a:r>
            <a:endParaRPr/>
          </a:p>
        </p:txBody>
      </p:sp>
      <p:sp>
        <p:nvSpPr>
          <p:cNvPr id="168" name="Google Shape;168;p5"/>
          <p:cNvSpPr txBox="1"/>
          <p:nvPr/>
        </p:nvSpPr>
        <p:spPr>
          <a:xfrm>
            <a:off x="2557462" y="1535112"/>
            <a:ext cx="29877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Бармина Екатерина Александровна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практикующий бренд-менеджер, контент-мейкер, креатор и </a:t>
            </a:r>
            <a:r>
              <a:rPr lang="en-US">
                <a:solidFill>
                  <a:schemeClr val="dk1"/>
                </a:solidFill>
              </a:rPr>
              <a:t>медиа-дизайнер</a:t>
            </a: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>
                <a:solidFill>
                  <a:schemeClr val="dk1"/>
                </a:solidFill>
              </a:rPr>
              <a:t>преподаватель курсов в обучающем центре “Арта”</a:t>
            </a: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Челябинск, опыт работы в бренд-менеджменте СМИ более 8 лет</a:t>
            </a:r>
            <a:r>
              <a:rPr lang="en-US">
                <a:solidFill>
                  <a:schemeClr val="dk1"/>
                </a:solidFill>
              </a:rPr>
              <a:t>, совладелец агентства.</a:t>
            </a: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Руководитель практики</a:t>
            </a:r>
            <a:endParaRPr/>
          </a:p>
        </p:txBody>
      </p:sp>
      <p:sp>
        <p:nvSpPr>
          <p:cNvPr id="169" name="Google Shape;169;p5"/>
          <p:cNvSpPr/>
          <p:nvPr/>
        </p:nvSpPr>
        <p:spPr>
          <a:xfrm>
            <a:off x="6400800" y="1628775"/>
            <a:ext cx="5503862" cy="475138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lang="en-US" sz="16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Рецензии на программы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Рецензия 1 от А.В. Валик</a:t>
            </a: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«…при подготовке дисциплин комплексно сочетается формирование компетенций у слушателей, позволяющих первоначально проводить аналитическую работу… Тщательно прорабатываются основы для формирования креативного мышления».</a:t>
            </a: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Рецензия 2 от Б.В. Степанова</a:t>
            </a: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«При изучении дисциплин предполагается синтез нескольких видов деятельности… Программа снабжена кейсами, позволяющими реализовать проектный подход в подготовке слушателей и погрузить их в бизнес-среду медиа».</a:t>
            </a: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287337" y="4214812"/>
            <a:ext cx="5503862" cy="221456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en-US" sz="1400" b="0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Как будет проходить практика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i="1">
                <a:solidFill>
                  <a:schemeClr val="dk1"/>
                </a:solidFill>
              </a:rPr>
              <a:t>Обучающий центр</a:t>
            </a:r>
            <a:r>
              <a:rPr lang="en-US" sz="1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i="1">
                <a:solidFill>
                  <a:schemeClr val="dk1"/>
                </a:solidFill>
              </a:rPr>
              <a:t>АРТА</a:t>
            </a:r>
            <a:r>
              <a:rPr lang="en-US" sz="1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Челябинск</a:t>
            </a:r>
            <a:endParaRPr sz="14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Задачи, которые предстоит решать: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Разработка фирменного стиля проектов </a:t>
            </a:r>
            <a:r>
              <a:rPr lang="en-US">
                <a:solidFill>
                  <a:schemeClr val="dk1"/>
                </a:solidFill>
              </a:rPr>
              <a:t>Обучающего центр</a:t>
            </a: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Работа над дизайном рекламы проектов </a:t>
            </a:r>
            <a:r>
              <a:rPr lang="en-US">
                <a:solidFill>
                  <a:schemeClr val="dk1"/>
                </a:solidFill>
              </a:rPr>
              <a:t>“Арты”</a:t>
            </a: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Проведение маркетингового исследования перед внедрением проектов и после из реализации</a:t>
            </a: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 проектов конкурирующих </a:t>
            </a:r>
            <a:r>
              <a:rPr lang="en-US">
                <a:solidFill>
                  <a:schemeClr val="dk1"/>
                </a:solidFill>
              </a:rPr>
              <a:t>центров</a:t>
            </a: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462" y="1784975"/>
            <a:ext cx="1965650" cy="19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Широкоэкранный</PresentationFormat>
  <Paragraphs>118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Montserrat</vt:lpstr>
      <vt:lpstr>Calibri</vt:lpstr>
      <vt:lpstr>Тема Office</vt:lpstr>
      <vt:lpstr>Дизайн СМИ и брендинг</vt:lpstr>
      <vt:lpstr>Команда</vt:lpstr>
      <vt:lpstr>Дизайн СМИ и брендинг</vt:lpstr>
      <vt:lpstr>Программа</vt:lpstr>
      <vt:lpstr>Вакансии и рынок труда</vt:lpstr>
      <vt:lpstr>Компетенции обучающегося</vt:lpstr>
      <vt:lpstr>Участие индустрии в программе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СМИ и брендинг</dc:title>
  <dc:creator>Innopolis University03</dc:creator>
  <cp:lastModifiedBy>Бирюкова Дарья Вячеславовна</cp:lastModifiedBy>
  <cp:revision>1</cp:revision>
  <dcterms:created xsi:type="dcterms:W3CDTF">2022-07-15T12:15:03Z</dcterms:created>
  <dcterms:modified xsi:type="dcterms:W3CDTF">2023-09-08T03:43:23Z</dcterms:modified>
</cp:coreProperties>
</file>