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59" r:id="rId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149D37-41C2-4F68-9E93-4C26C3C112BF}" type="doc">
      <dgm:prSet loTypeId="urn:microsoft.com/office/officeart/2005/8/layout/default#1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FD490A15-5E42-4EC5-89D0-028DFE7E4EE5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000" dirty="0">
              <a:solidFill>
                <a:schemeClr val="tx1"/>
              </a:solidFill>
              <a:latin typeface="Gilroy" pitchFamily="2" charset="-52"/>
            </a:rPr>
            <a:t>Знакомство с базовыми экономическими и финансовыми концепциями цифровизации, понятиями экономической и финансовой эффективности ИТ-решений, задачами продуктового менеджмента</a:t>
          </a:r>
        </a:p>
      </dgm:t>
    </dgm:pt>
    <dgm:pt modelId="{0AAAA8E6-BC5E-48C9-850D-A764D3E9390B}" type="parTrans" cxnId="{33BF8041-C2F9-47CE-91FA-0F142BBEB9E8}">
      <dgm:prSet/>
      <dgm:spPr/>
      <dgm:t>
        <a:bodyPr/>
        <a:lstStyle/>
        <a:p>
          <a:endParaRPr lang="ru-RU" sz="1000">
            <a:solidFill>
              <a:schemeClr val="tx1"/>
            </a:solidFill>
            <a:latin typeface="Gilroy" pitchFamily="2" charset="-52"/>
          </a:endParaRPr>
        </a:p>
      </dgm:t>
    </dgm:pt>
    <dgm:pt modelId="{12773C71-3484-417D-824B-0BC78B4EDA24}" type="sibTrans" cxnId="{33BF8041-C2F9-47CE-91FA-0F142BBEB9E8}">
      <dgm:prSet/>
      <dgm:spPr/>
      <dgm:t>
        <a:bodyPr/>
        <a:lstStyle/>
        <a:p>
          <a:endParaRPr lang="ru-RU" sz="1000">
            <a:solidFill>
              <a:schemeClr val="tx1"/>
            </a:solidFill>
            <a:latin typeface="Gilroy" pitchFamily="2" charset="-52"/>
          </a:endParaRPr>
        </a:p>
      </dgm:t>
    </dgm:pt>
    <dgm:pt modelId="{1F27D83B-F23F-4D9F-8474-231F765E192D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000" dirty="0">
              <a:solidFill>
                <a:schemeClr val="tx1"/>
              </a:solidFill>
              <a:latin typeface="Gilroy" pitchFamily="2" charset="-52"/>
            </a:rPr>
            <a:t>Получение навыков анализа и планирования экономических, правовых и финансовых аспектов цифровых продуктов и расчета их </a:t>
          </a:r>
          <a:r>
            <a:rPr lang="ru-RU" sz="1000" dirty="0" smtClean="0">
              <a:solidFill>
                <a:schemeClr val="tx1"/>
              </a:solidFill>
              <a:latin typeface="Gilroy" pitchFamily="2" charset="-52"/>
            </a:rPr>
            <a:t>экономических и финансовых </a:t>
          </a:r>
          <a:r>
            <a:rPr lang="ru-RU" sz="1000" dirty="0">
              <a:solidFill>
                <a:schemeClr val="tx1"/>
              </a:solidFill>
              <a:latin typeface="Gilroy" pitchFamily="2" charset="-52"/>
            </a:rPr>
            <a:t>метрик</a:t>
          </a:r>
        </a:p>
      </dgm:t>
    </dgm:pt>
    <dgm:pt modelId="{4B841CFA-697A-4F81-91C3-8BD7464065F8}" type="parTrans" cxnId="{E4EB980C-7BAA-4DF2-A076-10743ACD2B87}">
      <dgm:prSet/>
      <dgm:spPr/>
      <dgm:t>
        <a:bodyPr/>
        <a:lstStyle/>
        <a:p>
          <a:endParaRPr lang="ru-RU" sz="1000">
            <a:solidFill>
              <a:schemeClr val="tx1"/>
            </a:solidFill>
            <a:latin typeface="Gilroy" pitchFamily="2" charset="-52"/>
          </a:endParaRPr>
        </a:p>
      </dgm:t>
    </dgm:pt>
    <dgm:pt modelId="{AF4E9E7D-6256-4E87-A1B1-DF440FF13104}" type="sibTrans" cxnId="{E4EB980C-7BAA-4DF2-A076-10743ACD2B87}">
      <dgm:prSet/>
      <dgm:spPr/>
      <dgm:t>
        <a:bodyPr/>
        <a:lstStyle/>
        <a:p>
          <a:endParaRPr lang="ru-RU" sz="1000">
            <a:solidFill>
              <a:schemeClr val="tx1"/>
            </a:solidFill>
            <a:latin typeface="Gilroy" pitchFamily="2" charset="-52"/>
          </a:endParaRPr>
        </a:p>
      </dgm:t>
    </dgm:pt>
    <dgm:pt modelId="{A43DD814-2BA8-4099-B384-5423DD4512D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000" dirty="0">
              <a:solidFill>
                <a:schemeClr val="tx1"/>
              </a:solidFill>
              <a:latin typeface="Gilroy" pitchFamily="2" charset="-52"/>
            </a:rPr>
            <a:t>Освоение методов оценки и обоснования экономической эффективности цифровых решений, в том числе с использованием инструментов маркетинга инноваций, циклов валидации гипотез, прогнозирования финансовых потоков</a:t>
          </a:r>
        </a:p>
      </dgm:t>
    </dgm:pt>
    <dgm:pt modelId="{E3584599-DAD9-47C0-9A99-F6B735C4B7CC}" type="parTrans" cxnId="{84D60BF5-2495-4F1B-BB25-D46E7E786D87}">
      <dgm:prSet/>
      <dgm:spPr/>
      <dgm:t>
        <a:bodyPr/>
        <a:lstStyle/>
        <a:p>
          <a:endParaRPr lang="ru-RU" sz="1000">
            <a:solidFill>
              <a:schemeClr val="tx1"/>
            </a:solidFill>
            <a:latin typeface="Gilroy" pitchFamily="2" charset="-52"/>
          </a:endParaRPr>
        </a:p>
      </dgm:t>
    </dgm:pt>
    <dgm:pt modelId="{67C45E73-FBF1-4DD8-A303-DF7182D4FEC5}" type="sibTrans" cxnId="{84D60BF5-2495-4F1B-BB25-D46E7E786D87}">
      <dgm:prSet/>
      <dgm:spPr/>
      <dgm:t>
        <a:bodyPr/>
        <a:lstStyle/>
        <a:p>
          <a:endParaRPr lang="ru-RU" sz="1000">
            <a:solidFill>
              <a:schemeClr val="tx1"/>
            </a:solidFill>
            <a:latin typeface="Gilroy" pitchFamily="2" charset="-52"/>
          </a:endParaRPr>
        </a:p>
      </dgm:t>
    </dgm:pt>
    <dgm:pt modelId="{9CFB8917-BC51-4735-B8A3-1E2A1FB16A6E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000" dirty="0">
              <a:solidFill>
                <a:schemeClr val="tx1"/>
              </a:solidFill>
              <a:latin typeface="Gilroy" pitchFamily="2" charset="-52"/>
            </a:rPr>
            <a:t>Получение навыков использования </a:t>
          </a:r>
          <a:r>
            <a:rPr lang="en-US" sz="1000" dirty="0">
              <a:solidFill>
                <a:schemeClr val="tx1"/>
              </a:solidFill>
              <a:latin typeface="Gilroy" pitchFamily="2" charset="-52"/>
            </a:rPr>
            <a:t>data science</a:t>
          </a:r>
          <a:r>
            <a:rPr lang="ru-RU" sz="1000" dirty="0">
              <a:solidFill>
                <a:schemeClr val="tx1"/>
              </a:solidFill>
              <a:latin typeface="Gilroy" pitchFamily="2" charset="-52"/>
            </a:rPr>
            <a:t> и современных баз данных для анализа рынка (СБИС, Спарк-Интерфакс) и программных решений для оценки экономической и финансовой эффективности (</a:t>
          </a:r>
          <a:r>
            <a:rPr lang="en-US" sz="1000" dirty="0">
              <a:solidFill>
                <a:schemeClr val="tx1"/>
              </a:solidFill>
              <a:latin typeface="Gilroy" pitchFamily="2" charset="-52"/>
            </a:rPr>
            <a:t>Power BI</a:t>
          </a:r>
          <a:r>
            <a:rPr lang="ru-RU" sz="1000" dirty="0">
              <a:solidFill>
                <a:schemeClr val="tx1"/>
              </a:solidFill>
              <a:latin typeface="Gilroy" pitchFamily="2" charset="-52"/>
            </a:rPr>
            <a:t>, </a:t>
          </a:r>
          <a:r>
            <a:rPr lang="en-US" sz="1000" dirty="0">
              <a:solidFill>
                <a:schemeClr val="tx1"/>
              </a:solidFill>
              <a:latin typeface="Gilroy" pitchFamily="2" charset="-52"/>
            </a:rPr>
            <a:t>Project Expert</a:t>
          </a:r>
          <a:r>
            <a:rPr lang="ru-RU" sz="1000" dirty="0">
              <a:solidFill>
                <a:schemeClr val="tx1"/>
              </a:solidFill>
              <a:latin typeface="Gilroy" pitchFamily="2" charset="-52"/>
            </a:rPr>
            <a:t>)</a:t>
          </a:r>
        </a:p>
      </dgm:t>
    </dgm:pt>
    <dgm:pt modelId="{63A2EF87-4107-44BD-BA61-530647B438B9}" type="parTrans" cxnId="{4F98122B-76DE-48D7-8203-3E33F678FC39}">
      <dgm:prSet/>
      <dgm:spPr/>
      <dgm:t>
        <a:bodyPr/>
        <a:lstStyle/>
        <a:p>
          <a:endParaRPr lang="ru-RU" sz="1000">
            <a:solidFill>
              <a:schemeClr val="tx1"/>
            </a:solidFill>
            <a:latin typeface="Gilroy" pitchFamily="2" charset="-52"/>
          </a:endParaRPr>
        </a:p>
      </dgm:t>
    </dgm:pt>
    <dgm:pt modelId="{C13CD5A0-4C5F-47C5-9DBD-8AB9746D687D}" type="sibTrans" cxnId="{4F98122B-76DE-48D7-8203-3E33F678FC39}">
      <dgm:prSet/>
      <dgm:spPr/>
      <dgm:t>
        <a:bodyPr/>
        <a:lstStyle/>
        <a:p>
          <a:endParaRPr lang="ru-RU" sz="1000">
            <a:solidFill>
              <a:schemeClr val="tx1"/>
            </a:solidFill>
            <a:latin typeface="Gilroy" pitchFamily="2" charset="-52"/>
          </a:endParaRPr>
        </a:p>
      </dgm:t>
    </dgm:pt>
    <dgm:pt modelId="{D957B082-0DC3-4F37-AE46-CB731C1020AB}" type="pres">
      <dgm:prSet presAssocID="{8B149D37-41C2-4F68-9E93-4C26C3C112B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C95D4D-1B22-4AA0-8759-F74F31A8A42C}" type="pres">
      <dgm:prSet presAssocID="{FD490A15-5E42-4EC5-89D0-028DFE7E4EE5}" presName="node" presStyleLbl="node1" presStyleIdx="0" presStyleCnt="4" custScaleX="107584" custScaleY="136848" custLinFactNeighborX="-1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02007D-0C8A-4056-B85C-0836B0707754}" type="pres">
      <dgm:prSet presAssocID="{12773C71-3484-417D-824B-0BC78B4EDA24}" presName="sibTrans" presStyleCnt="0"/>
      <dgm:spPr/>
    </dgm:pt>
    <dgm:pt modelId="{0C90C5CE-C06E-4F64-BAE9-802B8B1A0D37}" type="pres">
      <dgm:prSet presAssocID="{1F27D83B-F23F-4D9F-8474-231F765E192D}" presName="node" presStyleLbl="node1" presStyleIdx="1" presStyleCnt="4" custScaleY="136848" custLinFactX="20793" custLinFactNeighborX="100000" custLinFactNeighborY="-11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1B2CC9-6083-4448-AE64-98A4E16EC7AB}" type="pres">
      <dgm:prSet presAssocID="{AF4E9E7D-6256-4E87-A1B1-DF440FF13104}" presName="sibTrans" presStyleCnt="0"/>
      <dgm:spPr/>
    </dgm:pt>
    <dgm:pt modelId="{927F79E7-BEAC-4340-93A6-822FA000B42A}" type="pres">
      <dgm:prSet presAssocID="{A43DD814-2BA8-4099-B384-5423DD4512D8}" presName="node" presStyleLbl="node1" presStyleIdx="2" presStyleCnt="4" custScaleX="113786" custScaleY="136848" custLinFactX="-14487" custLinFactNeighborX="-100000" custLinFactNeighborY="-11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EE55F4-3F85-465E-A2E9-818DD70395E5}" type="pres">
      <dgm:prSet presAssocID="{67C45E73-FBF1-4DD8-A303-DF7182D4FEC5}" presName="sibTrans" presStyleCnt="0"/>
      <dgm:spPr/>
    </dgm:pt>
    <dgm:pt modelId="{AB0B20B1-1268-4463-A47D-7EE54BF22E2F}" type="pres">
      <dgm:prSet presAssocID="{9CFB8917-BC51-4735-B8A3-1E2A1FB16A6E}" presName="node" presStyleLbl="node1" presStyleIdx="3" presStyleCnt="4" custScaleX="111606" custScaleY="1368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EE88EE-BF3F-4D24-A534-311246336CDE}" type="presOf" srcId="{FD490A15-5E42-4EC5-89D0-028DFE7E4EE5}" destId="{19C95D4D-1B22-4AA0-8759-F74F31A8A42C}" srcOrd="0" destOrd="0" presId="urn:microsoft.com/office/officeart/2005/8/layout/default#1"/>
    <dgm:cxn modelId="{46AFAAA6-31BA-48EC-BA90-7930DE37CCCB}" type="presOf" srcId="{A43DD814-2BA8-4099-B384-5423DD4512D8}" destId="{927F79E7-BEAC-4340-93A6-822FA000B42A}" srcOrd="0" destOrd="0" presId="urn:microsoft.com/office/officeart/2005/8/layout/default#1"/>
    <dgm:cxn modelId="{A3FE9683-61F9-4935-9A0A-161529DFEDF0}" type="presOf" srcId="{9CFB8917-BC51-4735-B8A3-1E2A1FB16A6E}" destId="{AB0B20B1-1268-4463-A47D-7EE54BF22E2F}" srcOrd="0" destOrd="0" presId="urn:microsoft.com/office/officeart/2005/8/layout/default#1"/>
    <dgm:cxn modelId="{7A89DDF3-0720-4E47-8CBA-C022E39F64B6}" type="presOf" srcId="{8B149D37-41C2-4F68-9E93-4C26C3C112BF}" destId="{D957B082-0DC3-4F37-AE46-CB731C1020AB}" srcOrd="0" destOrd="0" presId="urn:microsoft.com/office/officeart/2005/8/layout/default#1"/>
    <dgm:cxn modelId="{70CAAB13-5488-47CD-A507-6E2E38B5BFB5}" type="presOf" srcId="{1F27D83B-F23F-4D9F-8474-231F765E192D}" destId="{0C90C5CE-C06E-4F64-BAE9-802B8B1A0D37}" srcOrd="0" destOrd="0" presId="urn:microsoft.com/office/officeart/2005/8/layout/default#1"/>
    <dgm:cxn modelId="{84D60BF5-2495-4F1B-BB25-D46E7E786D87}" srcId="{8B149D37-41C2-4F68-9E93-4C26C3C112BF}" destId="{A43DD814-2BA8-4099-B384-5423DD4512D8}" srcOrd="2" destOrd="0" parTransId="{E3584599-DAD9-47C0-9A99-F6B735C4B7CC}" sibTransId="{67C45E73-FBF1-4DD8-A303-DF7182D4FEC5}"/>
    <dgm:cxn modelId="{4F98122B-76DE-48D7-8203-3E33F678FC39}" srcId="{8B149D37-41C2-4F68-9E93-4C26C3C112BF}" destId="{9CFB8917-BC51-4735-B8A3-1E2A1FB16A6E}" srcOrd="3" destOrd="0" parTransId="{63A2EF87-4107-44BD-BA61-530647B438B9}" sibTransId="{C13CD5A0-4C5F-47C5-9DBD-8AB9746D687D}"/>
    <dgm:cxn modelId="{E4EB980C-7BAA-4DF2-A076-10743ACD2B87}" srcId="{8B149D37-41C2-4F68-9E93-4C26C3C112BF}" destId="{1F27D83B-F23F-4D9F-8474-231F765E192D}" srcOrd="1" destOrd="0" parTransId="{4B841CFA-697A-4F81-91C3-8BD7464065F8}" sibTransId="{AF4E9E7D-6256-4E87-A1B1-DF440FF13104}"/>
    <dgm:cxn modelId="{33BF8041-C2F9-47CE-91FA-0F142BBEB9E8}" srcId="{8B149D37-41C2-4F68-9E93-4C26C3C112BF}" destId="{FD490A15-5E42-4EC5-89D0-028DFE7E4EE5}" srcOrd="0" destOrd="0" parTransId="{0AAAA8E6-BC5E-48C9-850D-A764D3E9390B}" sibTransId="{12773C71-3484-417D-824B-0BC78B4EDA24}"/>
    <dgm:cxn modelId="{98F08D8A-F551-42AD-A3B9-5F120EC067A1}" type="presParOf" srcId="{D957B082-0DC3-4F37-AE46-CB731C1020AB}" destId="{19C95D4D-1B22-4AA0-8759-F74F31A8A42C}" srcOrd="0" destOrd="0" presId="urn:microsoft.com/office/officeart/2005/8/layout/default#1"/>
    <dgm:cxn modelId="{741F392A-7ED5-4D8B-8FF9-F97AA346B4B7}" type="presParOf" srcId="{D957B082-0DC3-4F37-AE46-CB731C1020AB}" destId="{7E02007D-0C8A-4056-B85C-0836B0707754}" srcOrd="1" destOrd="0" presId="urn:microsoft.com/office/officeart/2005/8/layout/default#1"/>
    <dgm:cxn modelId="{423EF7F9-14BF-4D7B-9BF5-4DF0CC32FA00}" type="presParOf" srcId="{D957B082-0DC3-4F37-AE46-CB731C1020AB}" destId="{0C90C5CE-C06E-4F64-BAE9-802B8B1A0D37}" srcOrd="2" destOrd="0" presId="urn:microsoft.com/office/officeart/2005/8/layout/default#1"/>
    <dgm:cxn modelId="{B9D81748-BB7C-40AD-A847-AD2C610E2659}" type="presParOf" srcId="{D957B082-0DC3-4F37-AE46-CB731C1020AB}" destId="{3D1B2CC9-6083-4448-AE64-98A4E16EC7AB}" srcOrd="3" destOrd="0" presId="urn:microsoft.com/office/officeart/2005/8/layout/default#1"/>
    <dgm:cxn modelId="{3E386100-23AC-47BE-AFEC-16F36B09131B}" type="presParOf" srcId="{D957B082-0DC3-4F37-AE46-CB731C1020AB}" destId="{927F79E7-BEAC-4340-93A6-822FA000B42A}" srcOrd="4" destOrd="0" presId="urn:microsoft.com/office/officeart/2005/8/layout/default#1"/>
    <dgm:cxn modelId="{5E955BAA-7D3E-4F51-804A-08A16DE17346}" type="presParOf" srcId="{D957B082-0DC3-4F37-AE46-CB731C1020AB}" destId="{47EE55F4-3F85-465E-A2E9-818DD70395E5}" srcOrd="5" destOrd="0" presId="urn:microsoft.com/office/officeart/2005/8/layout/default#1"/>
    <dgm:cxn modelId="{39CAEF6D-93CA-467A-A769-873502D9B339}" type="presParOf" srcId="{D957B082-0DC3-4F37-AE46-CB731C1020AB}" destId="{AB0B20B1-1268-4463-A47D-7EE54BF22E2F}" srcOrd="6" destOrd="0" presId="urn:microsoft.com/office/officeart/2005/8/layout/default#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723C3D-4BB7-4BA0-9A67-81F8106B5B7C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3B5679-0DE5-477E-ACF8-DFCDC102DAD5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Маркетинг инноваций и оценка рыночного потенциала инновационного продукта</a:t>
          </a:r>
        </a:p>
      </dgm:t>
    </dgm:pt>
    <dgm:pt modelId="{3111D657-2B53-4D20-825E-FA3BA61E43D0}" type="parTrans" cxnId="{E71ADAEC-C6F5-446D-A77F-56A73D405881}">
      <dgm:prSet/>
      <dgm:spPr/>
      <dgm:t>
        <a:bodyPr/>
        <a:lstStyle/>
        <a:p>
          <a:endParaRPr lang="ru-RU"/>
        </a:p>
      </dgm:t>
    </dgm:pt>
    <dgm:pt modelId="{8376D8F8-E7AC-4B3A-8FE3-CD6F71E59652}" type="sibTrans" cxnId="{E71ADAEC-C6F5-446D-A77F-56A73D405881}">
      <dgm:prSet/>
      <dgm:spPr/>
      <dgm:t>
        <a:bodyPr/>
        <a:lstStyle/>
        <a:p>
          <a:endParaRPr lang="ru-RU"/>
        </a:p>
      </dgm:t>
    </dgm:pt>
    <dgm:pt modelId="{085E51F8-214C-4B98-9CD2-C89220E9B402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Определение стратегии выхода на рынок и продвижения цифрового продукта</a:t>
          </a:r>
        </a:p>
      </dgm:t>
    </dgm:pt>
    <dgm:pt modelId="{25485320-1037-4C45-BFFD-3AFA9B939ABD}" type="parTrans" cxnId="{6F02E4F3-95B9-42FF-A179-D0C73889EDC9}">
      <dgm:prSet/>
      <dgm:spPr/>
      <dgm:t>
        <a:bodyPr/>
        <a:lstStyle/>
        <a:p>
          <a:endParaRPr lang="ru-RU"/>
        </a:p>
      </dgm:t>
    </dgm:pt>
    <dgm:pt modelId="{A24A16D9-DF0C-449E-B6D9-0087D74ED41B}" type="sibTrans" cxnId="{6F02E4F3-95B9-42FF-A179-D0C73889EDC9}">
      <dgm:prSet/>
      <dgm:spPr/>
      <dgm:t>
        <a:bodyPr/>
        <a:lstStyle/>
        <a:p>
          <a:endParaRPr lang="ru-RU"/>
        </a:p>
      </dgm:t>
    </dgm:pt>
    <dgm:pt modelId="{D16CDED4-F541-4713-B3F7-16C43FF57505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Юнит-экономика и P&amp;L цифрового продукта</a:t>
          </a:r>
        </a:p>
      </dgm:t>
    </dgm:pt>
    <dgm:pt modelId="{D8BA88D2-AA63-484A-A559-2E764DF13854}" type="parTrans" cxnId="{A8B10608-8AEC-468F-BF2E-247EBF44FDDF}">
      <dgm:prSet/>
      <dgm:spPr/>
      <dgm:t>
        <a:bodyPr/>
        <a:lstStyle/>
        <a:p>
          <a:endParaRPr lang="ru-RU"/>
        </a:p>
      </dgm:t>
    </dgm:pt>
    <dgm:pt modelId="{7812CBD3-4BDD-4EFE-B891-A556A01EA373}" type="sibTrans" cxnId="{A8B10608-8AEC-468F-BF2E-247EBF44FDDF}">
      <dgm:prSet/>
      <dgm:spPr/>
      <dgm:t>
        <a:bodyPr/>
        <a:lstStyle/>
        <a:p>
          <a:endParaRPr lang="ru-RU"/>
        </a:p>
      </dgm:t>
    </dgm:pt>
    <dgm:pt modelId="{15B5875F-555B-4DF2-B029-19E539AA70DB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Финансовое планирование и бюджетирование цифровых решений</a:t>
          </a:r>
        </a:p>
      </dgm:t>
    </dgm:pt>
    <dgm:pt modelId="{E97E1430-D188-4CF7-98F8-DE72661A5BEE}" type="parTrans" cxnId="{7D2D67E8-ECC3-4040-9BB7-6D3591104255}">
      <dgm:prSet/>
      <dgm:spPr/>
      <dgm:t>
        <a:bodyPr/>
        <a:lstStyle/>
        <a:p>
          <a:endParaRPr lang="ru-RU"/>
        </a:p>
      </dgm:t>
    </dgm:pt>
    <dgm:pt modelId="{89A9BD29-5146-4E08-8B7D-D2DC2084635D}" type="sibTrans" cxnId="{7D2D67E8-ECC3-4040-9BB7-6D3591104255}">
      <dgm:prSet/>
      <dgm:spPr/>
      <dgm:t>
        <a:bodyPr/>
        <a:lstStyle/>
        <a:p>
          <a:endParaRPr lang="ru-RU"/>
        </a:p>
      </dgm:t>
    </dgm:pt>
    <dgm:pt modelId="{0FBF3774-B571-495A-96C1-D5BD413560E5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Оценка экономической эффективности и метрики цифрового продукта</a:t>
          </a:r>
        </a:p>
      </dgm:t>
    </dgm:pt>
    <dgm:pt modelId="{DBB0AFF4-D594-48DE-A10D-A843D1388A44}" type="parTrans" cxnId="{80D73055-AA38-4920-8693-5B55B3B2EDB3}">
      <dgm:prSet/>
      <dgm:spPr/>
      <dgm:t>
        <a:bodyPr/>
        <a:lstStyle/>
        <a:p>
          <a:endParaRPr lang="ru-RU"/>
        </a:p>
      </dgm:t>
    </dgm:pt>
    <dgm:pt modelId="{D4A21F5F-E057-4CED-A17D-F9F228D1FBDC}" type="sibTrans" cxnId="{80D73055-AA38-4920-8693-5B55B3B2EDB3}">
      <dgm:prSet/>
      <dgm:spPr/>
      <dgm:t>
        <a:bodyPr/>
        <a:lstStyle/>
        <a:p>
          <a:endParaRPr lang="ru-RU"/>
        </a:p>
      </dgm:t>
    </dgm:pt>
    <dgm:pt modelId="{7FE4FDC1-AABA-4266-92C4-44F39B010CF9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Выбор источников финансирования в зависимости от стадии зрелости цифрового продукта</a:t>
          </a:r>
        </a:p>
      </dgm:t>
    </dgm:pt>
    <dgm:pt modelId="{C5CB987C-B74C-4C01-93B1-84D85B1524EB}" type="parTrans" cxnId="{98C03110-E395-47F0-94D4-EE6B0099D4A0}">
      <dgm:prSet/>
      <dgm:spPr/>
      <dgm:t>
        <a:bodyPr/>
        <a:lstStyle/>
        <a:p>
          <a:endParaRPr lang="ru-RU"/>
        </a:p>
      </dgm:t>
    </dgm:pt>
    <dgm:pt modelId="{BDB330D0-D682-442C-B806-BC6A20860D7A}" type="sibTrans" cxnId="{98C03110-E395-47F0-94D4-EE6B0099D4A0}">
      <dgm:prSet/>
      <dgm:spPr/>
      <dgm:t>
        <a:bodyPr/>
        <a:lstStyle/>
        <a:p>
          <a:endParaRPr lang="ru-RU"/>
        </a:p>
      </dgm:t>
    </dgm:pt>
    <dgm:pt modelId="{2014A0B9-CD5D-4C8A-BE2C-490981F266D2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Data </a:t>
          </a:r>
          <a:r>
            <a:rPr lang="en-US" dirty="0"/>
            <a:t>S</a:t>
          </a:r>
          <a:r>
            <a:rPr lang="ru-RU" dirty="0"/>
            <a:t>cience и управление рисками при реализации IT-решений</a:t>
          </a:r>
        </a:p>
      </dgm:t>
    </dgm:pt>
    <dgm:pt modelId="{48105578-120A-4FDE-ADB6-4163ACDCF95B}" type="parTrans" cxnId="{A12B87EB-E88E-471D-BF9D-F01669AEE0E4}">
      <dgm:prSet/>
      <dgm:spPr/>
      <dgm:t>
        <a:bodyPr/>
        <a:lstStyle/>
        <a:p>
          <a:endParaRPr lang="ru-RU"/>
        </a:p>
      </dgm:t>
    </dgm:pt>
    <dgm:pt modelId="{FAA00C32-89DD-4008-BF1D-C8597DBDF940}" type="sibTrans" cxnId="{A12B87EB-E88E-471D-BF9D-F01669AEE0E4}">
      <dgm:prSet/>
      <dgm:spPr/>
      <dgm:t>
        <a:bodyPr/>
        <a:lstStyle/>
        <a:p>
          <a:endParaRPr lang="ru-RU"/>
        </a:p>
      </dgm:t>
    </dgm:pt>
    <dgm:pt modelId="{A9D8FC4F-3EA1-4882-B017-9E7AAF139AA3}" type="pres">
      <dgm:prSet presAssocID="{C1723C3D-4BB7-4BA0-9A67-81F8106B5B7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CB0709-4422-4C73-9A6E-57A4E1002A79}" type="pres">
      <dgm:prSet presAssocID="{A83B5679-0DE5-477E-ACF8-DFCDC102DAD5}" presName="node" presStyleLbl="node1" presStyleIdx="0" presStyleCnt="7" custScaleY="1992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D7B51D-6C22-44FF-A52B-778F497A8B30}" type="pres">
      <dgm:prSet presAssocID="{8376D8F8-E7AC-4B3A-8FE3-CD6F71E59652}" presName="sibTrans" presStyleCnt="0"/>
      <dgm:spPr/>
    </dgm:pt>
    <dgm:pt modelId="{3B4F6D0C-C23D-4F6F-A272-32B23C40530D}" type="pres">
      <dgm:prSet presAssocID="{085E51F8-214C-4B98-9CD2-C89220E9B402}" presName="node" presStyleLbl="node1" presStyleIdx="1" presStyleCnt="7" custScaleY="1992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00C1E5-0997-4560-9B7F-44DA47D90665}" type="pres">
      <dgm:prSet presAssocID="{A24A16D9-DF0C-449E-B6D9-0087D74ED41B}" presName="sibTrans" presStyleCnt="0"/>
      <dgm:spPr/>
    </dgm:pt>
    <dgm:pt modelId="{9597408A-CC6E-4E91-9AD7-A221ABF4C151}" type="pres">
      <dgm:prSet presAssocID="{D16CDED4-F541-4713-B3F7-16C43FF57505}" presName="node" presStyleLbl="node1" presStyleIdx="2" presStyleCnt="7" custScaleY="1992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2859BF-5A54-47FE-A749-BBC319425D81}" type="pres">
      <dgm:prSet presAssocID="{7812CBD3-4BDD-4EFE-B891-A556A01EA373}" presName="sibTrans" presStyleCnt="0"/>
      <dgm:spPr/>
    </dgm:pt>
    <dgm:pt modelId="{37C3B35D-E9F3-4CB7-BAD2-CD31AED589DC}" type="pres">
      <dgm:prSet presAssocID="{15B5875F-555B-4DF2-B029-19E539AA70DB}" presName="node" presStyleLbl="node1" presStyleIdx="3" presStyleCnt="7" custScaleY="1992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F9BDA8-E4B0-412E-A89D-7C465D5D421E}" type="pres">
      <dgm:prSet presAssocID="{89A9BD29-5146-4E08-8B7D-D2DC2084635D}" presName="sibTrans" presStyleCnt="0"/>
      <dgm:spPr/>
    </dgm:pt>
    <dgm:pt modelId="{DB59B2EA-E801-4CDA-951C-D197DF913A06}" type="pres">
      <dgm:prSet presAssocID="{0FBF3774-B571-495A-96C1-D5BD413560E5}" presName="node" presStyleLbl="node1" presStyleIdx="4" presStyleCnt="7" custScaleY="1992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64FAD7-B87C-4C5B-BFDC-90631AD3231B}" type="pres">
      <dgm:prSet presAssocID="{D4A21F5F-E057-4CED-A17D-F9F228D1FBDC}" presName="sibTrans" presStyleCnt="0"/>
      <dgm:spPr/>
    </dgm:pt>
    <dgm:pt modelId="{59B132E2-312A-4A53-8B93-7DA99AB41E63}" type="pres">
      <dgm:prSet presAssocID="{7FE4FDC1-AABA-4266-92C4-44F39B010CF9}" presName="node" presStyleLbl="node1" presStyleIdx="5" presStyleCnt="7" custScaleY="1992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B466F2-BEC6-4A40-94D6-0D6FCFE4AE96}" type="pres">
      <dgm:prSet presAssocID="{BDB330D0-D682-442C-B806-BC6A20860D7A}" presName="sibTrans" presStyleCnt="0"/>
      <dgm:spPr/>
    </dgm:pt>
    <dgm:pt modelId="{FCBA97C8-0C12-402E-8816-E957D61D2F5E}" type="pres">
      <dgm:prSet presAssocID="{2014A0B9-CD5D-4C8A-BE2C-490981F266D2}" presName="node" presStyleLbl="node1" presStyleIdx="6" presStyleCnt="7" custScaleY="1992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B10608-8AEC-468F-BF2E-247EBF44FDDF}" srcId="{C1723C3D-4BB7-4BA0-9A67-81F8106B5B7C}" destId="{D16CDED4-F541-4713-B3F7-16C43FF57505}" srcOrd="2" destOrd="0" parTransId="{D8BA88D2-AA63-484A-A559-2E764DF13854}" sibTransId="{7812CBD3-4BDD-4EFE-B891-A556A01EA373}"/>
    <dgm:cxn modelId="{B6C8B728-9367-447D-92C0-E466EDE7B74C}" type="presOf" srcId="{D16CDED4-F541-4713-B3F7-16C43FF57505}" destId="{9597408A-CC6E-4E91-9AD7-A221ABF4C151}" srcOrd="0" destOrd="0" presId="urn:microsoft.com/office/officeart/2005/8/layout/default#2"/>
    <dgm:cxn modelId="{A12B87EB-E88E-471D-BF9D-F01669AEE0E4}" srcId="{C1723C3D-4BB7-4BA0-9A67-81F8106B5B7C}" destId="{2014A0B9-CD5D-4C8A-BE2C-490981F266D2}" srcOrd="6" destOrd="0" parTransId="{48105578-120A-4FDE-ADB6-4163ACDCF95B}" sibTransId="{FAA00C32-89DD-4008-BF1D-C8597DBDF940}"/>
    <dgm:cxn modelId="{294445D0-9FE2-4B9E-8763-FC716F75FE72}" type="presOf" srcId="{C1723C3D-4BB7-4BA0-9A67-81F8106B5B7C}" destId="{A9D8FC4F-3EA1-4882-B017-9E7AAF139AA3}" srcOrd="0" destOrd="0" presId="urn:microsoft.com/office/officeart/2005/8/layout/default#2"/>
    <dgm:cxn modelId="{7D2D67E8-ECC3-4040-9BB7-6D3591104255}" srcId="{C1723C3D-4BB7-4BA0-9A67-81F8106B5B7C}" destId="{15B5875F-555B-4DF2-B029-19E539AA70DB}" srcOrd="3" destOrd="0" parTransId="{E97E1430-D188-4CF7-98F8-DE72661A5BEE}" sibTransId="{89A9BD29-5146-4E08-8B7D-D2DC2084635D}"/>
    <dgm:cxn modelId="{6F02E4F3-95B9-42FF-A179-D0C73889EDC9}" srcId="{C1723C3D-4BB7-4BA0-9A67-81F8106B5B7C}" destId="{085E51F8-214C-4B98-9CD2-C89220E9B402}" srcOrd="1" destOrd="0" parTransId="{25485320-1037-4C45-BFFD-3AFA9B939ABD}" sibTransId="{A24A16D9-DF0C-449E-B6D9-0087D74ED41B}"/>
    <dgm:cxn modelId="{98C03110-E395-47F0-94D4-EE6B0099D4A0}" srcId="{C1723C3D-4BB7-4BA0-9A67-81F8106B5B7C}" destId="{7FE4FDC1-AABA-4266-92C4-44F39B010CF9}" srcOrd="5" destOrd="0" parTransId="{C5CB987C-B74C-4C01-93B1-84D85B1524EB}" sibTransId="{BDB330D0-D682-442C-B806-BC6A20860D7A}"/>
    <dgm:cxn modelId="{6BC6B5C9-ED8A-4608-8B8D-2427BE1F858C}" type="presOf" srcId="{085E51F8-214C-4B98-9CD2-C89220E9B402}" destId="{3B4F6D0C-C23D-4F6F-A272-32B23C40530D}" srcOrd="0" destOrd="0" presId="urn:microsoft.com/office/officeart/2005/8/layout/default#2"/>
    <dgm:cxn modelId="{E71ADAEC-C6F5-446D-A77F-56A73D405881}" srcId="{C1723C3D-4BB7-4BA0-9A67-81F8106B5B7C}" destId="{A83B5679-0DE5-477E-ACF8-DFCDC102DAD5}" srcOrd="0" destOrd="0" parTransId="{3111D657-2B53-4D20-825E-FA3BA61E43D0}" sibTransId="{8376D8F8-E7AC-4B3A-8FE3-CD6F71E59652}"/>
    <dgm:cxn modelId="{0A3EEE29-06E7-476A-B16D-487816415C3E}" type="presOf" srcId="{0FBF3774-B571-495A-96C1-D5BD413560E5}" destId="{DB59B2EA-E801-4CDA-951C-D197DF913A06}" srcOrd="0" destOrd="0" presId="urn:microsoft.com/office/officeart/2005/8/layout/default#2"/>
    <dgm:cxn modelId="{5A361644-0F0B-494A-A3B9-83B051696AA9}" type="presOf" srcId="{7FE4FDC1-AABA-4266-92C4-44F39B010CF9}" destId="{59B132E2-312A-4A53-8B93-7DA99AB41E63}" srcOrd="0" destOrd="0" presId="urn:microsoft.com/office/officeart/2005/8/layout/default#2"/>
    <dgm:cxn modelId="{950F0E79-1B8C-4874-9073-756CC6F7B8E2}" type="presOf" srcId="{A83B5679-0DE5-477E-ACF8-DFCDC102DAD5}" destId="{D7CB0709-4422-4C73-9A6E-57A4E1002A79}" srcOrd="0" destOrd="0" presId="urn:microsoft.com/office/officeart/2005/8/layout/default#2"/>
    <dgm:cxn modelId="{771824C0-C600-4DA5-987B-2859A0E49D57}" type="presOf" srcId="{15B5875F-555B-4DF2-B029-19E539AA70DB}" destId="{37C3B35D-E9F3-4CB7-BAD2-CD31AED589DC}" srcOrd="0" destOrd="0" presId="urn:microsoft.com/office/officeart/2005/8/layout/default#2"/>
    <dgm:cxn modelId="{80D73055-AA38-4920-8693-5B55B3B2EDB3}" srcId="{C1723C3D-4BB7-4BA0-9A67-81F8106B5B7C}" destId="{0FBF3774-B571-495A-96C1-D5BD413560E5}" srcOrd="4" destOrd="0" parTransId="{DBB0AFF4-D594-48DE-A10D-A843D1388A44}" sibTransId="{D4A21F5F-E057-4CED-A17D-F9F228D1FBDC}"/>
    <dgm:cxn modelId="{243D124D-F91B-4F01-A0F3-1C9AE28BFADE}" type="presOf" srcId="{2014A0B9-CD5D-4C8A-BE2C-490981F266D2}" destId="{FCBA97C8-0C12-402E-8816-E957D61D2F5E}" srcOrd="0" destOrd="0" presId="urn:microsoft.com/office/officeart/2005/8/layout/default#2"/>
    <dgm:cxn modelId="{5B738641-0E9F-408B-B4BF-7732B6BB7321}" type="presParOf" srcId="{A9D8FC4F-3EA1-4882-B017-9E7AAF139AA3}" destId="{D7CB0709-4422-4C73-9A6E-57A4E1002A79}" srcOrd="0" destOrd="0" presId="urn:microsoft.com/office/officeart/2005/8/layout/default#2"/>
    <dgm:cxn modelId="{D6DD70F6-D517-4166-8E59-A002D4F9947C}" type="presParOf" srcId="{A9D8FC4F-3EA1-4882-B017-9E7AAF139AA3}" destId="{91D7B51D-6C22-44FF-A52B-778F497A8B30}" srcOrd="1" destOrd="0" presId="urn:microsoft.com/office/officeart/2005/8/layout/default#2"/>
    <dgm:cxn modelId="{DDF40430-9452-4BC3-B81B-F9F50D72AD12}" type="presParOf" srcId="{A9D8FC4F-3EA1-4882-B017-9E7AAF139AA3}" destId="{3B4F6D0C-C23D-4F6F-A272-32B23C40530D}" srcOrd="2" destOrd="0" presId="urn:microsoft.com/office/officeart/2005/8/layout/default#2"/>
    <dgm:cxn modelId="{98E670DA-E478-474E-BC10-29DC11EFCBC1}" type="presParOf" srcId="{A9D8FC4F-3EA1-4882-B017-9E7AAF139AA3}" destId="{D500C1E5-0997-4560-9B7F-44DA47D90665}" srcOrd="3" destOrd="0" presId="urn:microsoft.com/office/officeart/2005/8/layout/default#2"/>
    <dgm:cxn modelId="{1237F39A-6B5D-49BC-9C79-DC07D9637025}" type="presParOf" srcId="{A9D8FC4F-3EA1-4882-B017-9E7AAF139AA3}" destId="{9597408A-CC6E-4E91-9AD7-A221ABF4C151}" srcOrd="4" destOrd="0" presId="urn:microsoft.com/office/officeart/2005/8/layout/default#2"/>
    <dgm:cxn modelId="{77F328CE-CBC8-4429-93FD-7B0970EA0CFE}" type="presParOf" srcId="{A9D8FC4F-3EA1-4882-B017-9E7AAF139AA3}" destId="{932859BF-5A54-47FE-A749-BBC319425D81}" srcOrd="5" destOrd="0" presId="urn:microsoft.com/office/officeart/2005/8/layout/default#2"/>
    <dgm:cxn modelId="{B9BCC46E-38A7-4D31-A604-423AB958F89B}" type="presParOf" srcId="{A9D8FC4F-3EA1-4882-B017-9E7AAF139AA3}" destId="{37C3B35D-E9F3-4CB7-BAD2-CD31AED589DC}" srcOrd="6" destOrd="0" presId="urn:microsoft.com/office/officeart/2005/8/layout/default#2"/>
    <dgm:cxn modelId="{DECBE6BE-2B6A-4684-8FB1-98A25898C037}" type="presParOf" srcId="{A9D8FC4F-3EA1-4882-B017-9E7AAF139AA3}" destId="{0CF9BDA8-E4B0-412E-A89D-7C465D5D421E}" srcOrd="7" destOrd="0" presId="urn:microsoft.com/office/officeart/2005/8/layout/default#2"/>
    <dgm:cxn modelId="{7E9A26FD-77DE-4EBC-A40E-BE6F40CA9B8E}" type="presParOf" srcId="{A9D8FC4F-3EA1-4882-B017-9E7AAF139AA3}" destId="{DB59B2EA-E801-4CDA-951C-D197DF913A06}" srcOrd="8" destOrd="0" presId="urn:microsoft.com/office/officeart/2005/8/layout/default#2"/>
    <dgm:cxn modelId="{B1D9B8D6-5964-4CA9-BC3D-844CA52C0707}" type="presParOf" srcId="{A9D8FC4F-3EA1-4882-B017-9E7AAF139AA3}" destId="{4864FAD7-B87C-4C5B-BFDC-90631AD3231B}" srcOrd="9" destOrd="0" presId="urn:microsoft.com/office/officeart/2005/8/layout/default#2"/>
    <dgm:cxn modelId="{62191FCD-4F4B-4AE9-9263-5EADAC63B639}" type="presParOf" srcId="{A9D8FC4F-3EA1-4882-B017-9E7AAF139AA3}" destId="{59B132E2-312A-4A53-8B93-7DA99AB41E63}" srcOrd="10" destOrd="0" presId="urn:microsoft.com/office/officeart/2005/8/layout/default#2"/>
    <dgm:cxn modelId="{44783E28-7CC0-4EF4-834A-7A2200F73169}" type="presParOf" srcId="{A9D8FC4F-3EA1-4882-B017-9E7AAF139AA3}" destId="{03B466F2-BEC6-4A40-94D6-0D6FCFE4AE96}" srcOrd="11" destOrd="0" presId="urn:microsoft.com/office/officeart/2005/8/layout/default#2"/>
    <dgm:cxn modelId="{87082A0C-1BBD-49E0-8EA1-7B5A413000A3}" type="presParOf" srcId="{A9D8FC4F-3EA1-4882-B017-9E7AAF139AA3}" destId="{FCBA97C8-0C12-402E-8816-E957D61D2F5E}" srcOrd="12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F98514-3295-4FDF-A742-3207838906CC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F3BB4F-1E0F-450A-B9DA-D78E9DAFAC6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>
              <a:latin typeface="Gilroy" pitchFamily="2" charset="-52"/>
            </a:rPr>
            <a:t>Срок реализации</a:t>
          </a:r>
        </a:p>
      </dgm:t>
    </dgm:pt>
    <dgm:pt modelId="{411577FD-C889-452A-84EF-EE4DC265BCDA}" type="parTrans" cxnId="{E29091DD-0E57-4AA4-BC78-E28CA8185E71}">
      <dgm:prSet/>
      <dgm:spPr/>
      <dgm:t>
        <a:bodyPr/>
        <a:lstStyle/>
        <a:p>
          <a:endParaRPr lang="ru-RU" sz="1100">
            <a:latin typeface="Gilroy" pitchFamily="2" charset="-52"/>
          </a:endParaRPr>
        </a:p>
      </dgm:t>
    </dgm:pt>
    <dgm:pt modelId="{120225D0-6CAE-4A9B-866B-A312CA4F47CD}" type="sibTrans" cxnId="{E29091DD-0E57-4AA4-BC78-E28CA8185E71}">
      <dgm:prSet/>
      <dgm:spPr/>
      <dgm:t>
        <a:bodyPr/>
        <a:lstStyle/>
        <a:p>
          <a:endParaRPr lang="ru-RU" sz="1100">
            <a:latin typeface="Gilroy" pitchFamily="2" charset="-52"/>
          </a:endParaRPr>
        </a:p>
      </dgm:t>
    </dgm:pt>
    <dgm:pt modelId="{CB750E0A-9F2A-4A60-976C-68CAF922E5DC}">
      <dgm:prSet phldrT="[Текст]" custT="1"/>
      <dgm:spPr/>
      <dgm:t>
        <a:bodyPr anchor="ctr"/>
        <a:lstStyle/>
        <a:p>
          <a:r>
            <a:rPr lang="ru-RU" sz="1100" dirty="0" smtClean="0">
              <a:latin typeface="Gilroy" pitchFamily="2" charset="-52"/>
            </a:rPr>
            <a:t>7 </a:t>
          </a:r>
          <a:r>
            <a:rPr lang="ru-RU" sz="1100" dirty="0">
              <a:latin typeface="Gilroy" pitchFamily="2" charset="-52"/>
            </a:rPr>
            <a:t>месяцев 3 недели</a:t>
          </a:r>
        </a:p>
      </dgm:t>
    </dgm:pt>
    <dgm:pt modelId="{AB8463A4-D491-4C82-868D-205FCFA9C856}" type="parTrans" cxnId="{62B4DDA5-E80E-4965-8B9F-D340FEF3ABE0}">
      <dgm:prSet/>
      <dgm:spPr/>
      <dgm:t>
        <a:bodyPr/>
        <a:lstStyle/>
        <a:p>
          <a:endParaRPr lang="ru-RU" sz="1100">
            <a:latin typeface="Gilroy" pitchFamily="2" charset="-52"/>
          </a:endParaRPr>
        </a:p>
      </dgm:t>
    </dgm:pt>
    <dgm:pt modelId="{AF6878F6-C283-4DC6-BDC3-F1D077312604}" type="sibTrans" cxnId="{62B4DDA5-E80E-4965-8B9F-D340FEF3ABE0}">
      <dgm:prSet/>
      <dgm:spPr/>
      <dgm:t>
        <a:bodyPr/>
        <a:lstStyle/>
        <a:p>
          <a:endParaRPr lang="ru-RU" sz="1100">
            <a:latin typeface="Gilroy" pitchFamily="2" charset="-52"/>
          </a:endParaRPr>
        </a:p>
      </dgm:t>
    </dgm:pt>
    <dgm:pt modelId="{CCAC47BF-63DC-4E8D-9F2F-A95E9F0AEE7D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>
              <a:latin typeface="Gilroy" pitchFamily="2" charset="-52"/>
            </a:rPr>
            <a:t>Форма, вид и объем обучения</a:t>
          </a:r>
        </a:p>
      </dgm:t>
    </dgm:pt>
    <dgm:pt modelId="{072B297C-1AA3-478A-85D8-299E12A69B9C}" type="parTrans" cxnId="{1533D819-840B-427F-A512-252608DF82B8}">
      <dgm:prSet/>
      <dgm:spPr/>
      <dgm:t>
        <a:bodyPr/>
        <a:lstStyle/>
        <a:p>
          <a:endParaRPr lang="ru-RU" sz="1100">
            <a:latin typeface="Gilroy" pitchFamily="2" charset="-52"/>
          </a:endParaRPr>
        </a:p>
      </dgm:t>
    </dgm:pt>
    <dgm:pt modelId="{727011D8-BA00-4493-A81A-C9E47A5E2ED2}" type="sibTrans" cxnId="{1533D819-840B-427F-A512-252608DF82B8}">
      <dgm:prSet/>
      <dgm:spPr/>
      <dgm:t>
        <a:bodyPr/>
        <a:lstStyle/>
        <a:p>
          <a:endParaRPr lang="ru-RU" sz="1100">
            <a:latin typeface="Gilroy" pitchFamily="2" charset="-52"/>
          </a:endParaRPr>
        </a:p>
      </dgm:t>
    </dgm:pt>
    <dgm:pt modelId="{3A1BC12A-9147-4571-AD7D-A9266D314DC1}">
      <dgm:prSet phldrT="[Текст]" custT="1"/>
      <dgm:spPr/>
      <dgm:t>
        <a:bodyPr anchor="ctr"/>
        <a:lstStyle/>
        <a:p>
          <a:r>
            <a:rPr lang="ru-RU" sz="1100" dirty="0">
              <a:latin typeface="Gilroy" pitchFamily="2" charset="-52"/>
            </a:rPr>
            <a:t>очно-заочная</a:t>
          </a:r>
        </a:p>
      </dgm:t>
    </dgm:pt>
    <dgm:pt modelId="{434D02B1-AB19-4B6E-8FC5-0A9848A41446}" type="parTrans" cxnId="{E09E16C0-E254-454D-8239-6EB7AFD555CB}">
      <dgm:prSet/>
      <dgm:spPr/>
      <dgm:t>
        <a:bodyPr/>
        <a:lstStyle/>
        <a:p>
          <a:endParaRPr lang="ru-RU" sz="1100">
            <a:latin typeface="Gilroy" pitchFamily="2" charset="-52"/>
          </a:endParaRPr>
        </a:p>
      </dgm:t>
    </dgm:pt>
    <dgm:pt modelId="{FF4F84C5-5FE9-4428-B38E-C2EAA0BE8FBE}" type="sibTrans" cxnId="{E09E16C0-E254-454D-8239-6EB7AFD555CB}">
      <dgm:prSet/>
      <dgm:spPr/>
      <dgm:t>
        <a:bodyPr/>
        <a:lstStyle/>
        <a:p>
          <a:endParaRPr lang="ru-RU" sz="1100">
            <a:latin typeface="Gilroy" pitchFamily="2" charset="-52"/>
          </a:endParaRPr>
        </a:p>
      </dgm:t>
    </dgm:pt>
    <dgm:pt modelId="{769A23CC-A30A-45DA-9742-A8D6A3BEBBAE}">
      <dgm:prSet phldrT="[Текст]" custT="1"/>
      <dgm:spPr/>
      <dgm:t>
        <a:bodyPr anchor="ctr"/>
        <a:lstStyle/>
        <a:p>
          <a:r>
            <a:rPr lang="ru-RU" sz="1100" dirty="0">
              <a:latin typeface="Gilroy" pitchFamily="2" charset="-52"/>
            </a:rPr>
            <a:t>2 раза в неделю</a:t>
          </a:r>
        </a:p>
      </dgm:t>
    </dgm:pt>
    <dgm:pt modelId="{5FF38512-BAA9-46B8-BF82-94544FAF4051}" type="parTrans" cxnId="{E585D3E8-C7EF-48D5-81A3-5137DFEF3052}">
      <dgm:prSet/>
      <dgm:spPr/>
      <dgm:t>
        <a:bodyPr/>
        <a:lstStyle/>
        <a:p>
          <a:endParaRPr lang="ru-RU" sz="1100">
            <a:latin typeface="Gilroy" pitchFamily="2" charset="-52"/>
          </a:endParaRPr>
        </a:p>
      </dgm:t>
    </dgm:pt>
    <dgm:pt modelId="{5F7388BD-F14F-41B9-95F0-37FA32E8DB0A}" type="sibTrans" cxnId="{E585D3E8-C7EF-48D5-81A3-5137DFEF3052}">
      <dgm:prSet/>
      <dgm:spPr/>
      <dgm:t>
        <a:bodyPr/>
        <a:lstStyle/>
        <a:p>
          <a:endParaRPr lang="ru-RU" sz="1100">
            <a:latin typeface="Gilroy" pitchFamily="2" charset="-52"/>
          </a:endParaRPr>
        </a:p>
      </dgm:t>
    </dgm:pt>
    <dgm:pt modelId="{BE383135-3755-4603-B246-3D8C540AFEAB}">
      <dgm:prSet phldrT="[Текст]" custT="1"/>
      <dgm:spPr/>
      <dgm:t>
        <a:bodyPr anchor="ctr"/>
        <a:lstStyle/>
        <a:p>
          <a:r>
            <a:rPr lang="ru-RU" sz="1100" dirty="0">
              <a:latin typeface="Gilroy" pitchFamily="2" charset="-52"/>
            </a:rPr>
            <a:t>занятия проводятся в очном </a:t>
          </a:r>
          <a:br>
            <a:rPr lang="ru-RU" sz="1100" dirty="0">
              <a:latin typeface="Gilroy" pitchFamily="2" charset="-52"/>
            </a:rPr>
          </a:br>
          <a:r>
            <a:rPr lang="ru-RU" sz="1100" dirty="0">
              <a:latin typeface="Gilroy" pitchFamily="2" charset="-52"/>
            </a:rPr>
            <a:t>и дистанционном формате</a:t>
          </a:r>
        </a:p>
      </dgm:t>
    </dgm:pt>
    <dgm:pt modelId="{AEAD03E0-1958-41F2-A886-0F63A835C5E4}" type="parTrans" cxnId="{82F199E8-01A1-46F1-B862-E0CD2C0145A0}">
      <dgm:prSet/>
      <dgm:spPr/>
      <dgm:t>
        <a:bodyPr/>
        <a:lstStyle/>
        <a:p>
          <a:endParaRPr lang="ru-RU" sz="1100">
            <a:latin typeface="Gilroy" pitchFamily="2" charset="-52"/>
          </a:endParaRPr>
        </a:p>
      </dgm:t>
    </dgm:pt>
    <dgm:pt modelId="{11BF44C9-E149-4866-86FC-C1B466F01B2F}" type="sibTrans" cxnId="{82F199E8-01A1-46F1-B862-E0CD2C0145A0}">
      <dgm:prSet/>
      <dgm:spPr/>
      <dgm:t>
        <a:bodyPr/>
        <a:lstStyle/>
        <a:p>
          <a:endParaRPr lang="ru-RU" sz="1100">
            <a:latin typeface="Gilroy" pitchFamily="2" charset="-52"/>
          </a:endParaRPr>
        </a:p>
      </dgm:t>
    </dgm:pt>
    <dgm:pt modelId="{A3FAD419-5D17-4469-A04D-10FAECB9FDE1}">
      <dgm:prSet phldrT="[Текст]" custT="1"/>
      <dgm:spPr/>
      <dgm:t>
        <a:bodyPr anchor="ctr"/>
        <a:lstStyle/>
        <a:p>
          <a:r>
            <a:rPr lang="ru-RU" sz="1100" dirty="0">
              <a:latin typeface="Gilroy" pitchFamily="2" charset="-52"/>
            </a:rPr>
            <a:t>250 часов</a:t>
          </a:r>
        </a:p>
      </dgm:t>
    </dgm:pt>
    <dgm:pt modelId="{4AD0C2DE-B872-4298-80B8-6348778A8ED1}" type="parTrans" cxnId="{DFF15845-FAFC-4431-829C-71BB95E9C2D5}">
      <dgm:prSet/>
      <dgm:spPr/>
      <dgm:t>
        <a:bodyPr/>
        <a:lstStyle/>
        <a:p>
          <a:endParaRPr lang="ru-RU"/>
        </a:p>
      </dgm:t>
    </dgm:pt>
    <dgm:pt modelId="{F69E180A-6344-4A35-81B2-33D8B2A463B3}" type="sibTrans" cxnId="{DFF15845-FAFC-4431-829C-71BB95E9C2D5}">
      <dgm:prSet/>
      <dgm:spPr/>
      <dgm:t>
        <a:bodyPr/>
        <a:lstStyle/>
        <a:p>
          <a:endParaRPr lang="ru-RU"/>
        </a:p>
      </dgm:t>
    </dgm:pt>
    <dgm:pt modelId="{1DAB50BA-B08F-43ED-8DA1-481566576341}" type="pres">
      <dgm:prSet presAssocID="{C4F98514-3295-4FDF-A742-3207838906C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886AC56-AEAF-4D0F-966C-59B31E015281}" type="pres">
      <dgm:prSet presAssocID="{2AF3BB4F-1E0F-450A-B9DA-D78E9DAFAC64}" presName="linNode" presStyleCnt="0"/>
      <dgm:spPr/>
    </dgm:pt>
    <dgm:pt modelId="{15007399-E60F-47CC-9AA2-F6817177AC7E}" type="pres">
      <dgm:prSet presAssocID="{2AF3BB4F-1E0F-450A-B9DA-D78E9DAFAC64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3CD9B7-1782-4381-BD73-D76CDF70AAC7}" type="pres">
      <dgm:prSet presAssocID="{2AF3BB4F-1E0F-450A-B9DA-D78E9DAFAC64}" presName="childShp" presStyleLbl="bgAccFollowNode1" presStyleIdx="0" presStyleCnt="2" custScaleX="98086" custLinFactNeighborX="2117" custLinFactNeighborY="16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407048-81EF-4FCF-81A8-387F81881D00}" type="pres">
      <dgm:prSet presAssocID="{120225D0-6CAE-4A9B-866B-A312CA4F47CD}" presName="spacing" presStyleCnt="0"/>
      <dgm:spPr/>
    </dgm:pt>
    <dgm:pt modelId="{F8D6D2AC-0789-4573-A686-77B53B154E83}" type="pres">
      <dgm:prSet presAssocID="{CCAC47BF-63DC-4E8D-9F2F-A95E9F0AEE7D}" presName="linNode" presStyleCnt="0"/>
      <dgm:spPr/>
    </dgm:pt>
    <dgm:pt modelId="{DB11F650-BBF2-45AA-A876-927BA14CF64B}" type="pres">
      <dgm:prSet presAssocID="{CCAC47BF-63DC-4E8D-9F2F-A95E9F0AEE7D}" presName="parentShp" presStyleLbl="node1" presStyleIdx="1" presStyleCnt="2" custLinFactNeighborX="-1156" custLinFactNeighborY="25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535D19-0FF0-4D5F-BF96-9C31DD39A7C7}" type="pres">
      <dgm:prSet presAssocID="{CCAC47BF-63DC-4E8D-9F2F-A95E9F0AEE7D}" presName="childShp" presStyleLbl="bgAccFollowNode1" presStyleIdx="1" presStyleCnt="2" custScaleX="95196" custScaleY="109274" custLinFactNeighborX="-71" custLinFactNeighborY="9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B4DDA5-E80E-4965-8B9F-D340FEF3ABE0}" srcId="{2AF3BB4F-1E0F-450A-B9DA-D78E9DAFAC64}" destId="{CB750E0A-9F2A-4A60-976C-68CAF922E5DC}" srcOrd="0" destOrd="0" parTransId="{AB8463A4-D491-4C82-868D-205FCFA9C856}" sibTransId="{AF6878F6-C283-4DC6-BDC3-F1D077312604}"/>
    <dgm:cxn modelId="{FDEBC9A6-9156-4805-9E19-77DF5FB7EA23}" type="presOf" srcId="{C4F98514-3295-4FDF-A742-3207838906CC}" destId="{1DAB50BA-B08F-43ED-8DA1-481566576341}" srcOrd="0" destOrd="0" presId="urn:microsoft.com/office/officeart/2005/8/layout/vList6"/>
    <dgm:cxn modelId="{E585D3E8-C7EF-48D5-81A3-5137DFEF3052}" srcId="{2AF3BB4F-1E0F-450A-B9DA-D78E9DAFAC64}" destId="{769A23CC-A30A-45DA-9742-A8D6A3BEBBAE}" srcOrd="1" destOrd="0" parTransId="{5FF38512-BAA9-46B8-BF82-94544FAF4051}" sibTransId="{5F7388BD-F14F-41B9-95F0-37FA32E8DB0A}"/>
    <dgm:cxn modelId="{1533D819-840B-427F-A512-252608DF82B8}" srcId="{C4F98514-3295-4FDF-A742-3207838906CC}" destId="{CCAC47BF-63DC-4E8D-9F2F-A95E9F0AEE7D}" srcOrd="1" destOrd="0" parTransId="{072B297C-1AA3-478A-85D8-299E12A69B9C}" sibTransId="{727011D8-BA00-4493-A81A-C9E47A5E2ED2}"/>
    <dgm:cxn modelId="{DFF15845-FAFC-4431-829C-71BB95E9C2D5}" srcId="{CCAC47BF-63DC-4E8D-9F2F-A95E9F0AEE7D}" destId="{A3FAD419-5D17-4469-A04D-10FAECB9FDE1}" srcOrd="2" destOrd="0" parTransId="{4AD0C2DE-B872-4298-80B8-6348778A8ED1}" sibTransId="{F69E180A-6344-4A35-81B2-33D8B2A463B3}"/>
    <dgm:cxn modelId="{5EC846C5-7C93-4D84-B247-4F3B361B8C78}" type="presOf" srcId="{A3FAD419-5D17-4469-A04D-10FAECB9FDE1}" destId="{A3535D19-0FF0-4D5F-BF96-9C31DD39A7C7}" srcOrd="0" destOrd="2" presId="urn:microsoft.com/office/officeart/2005/8/layout/vList6"/>
    <dgm:cxn modelId="{E09E16C0-E254-454D-8239-6EB7AFD555CB}" srcId="{CCAC47BF-63DC-4E8D-9F2F-A95E9F0AEE7D}" destId="{3A1BC12A-9147-4571-AD7D-A9266D314DC1}" srcOrd="0" destOrd="0" parTransId="{434D02B1-AB19-4B6E-8FC5-0A9848A41446}" sibTransId="{FF4F84C5-5FE9-4428-B38E-C2EAA0BE8FBE}"/>
    <dgm:cxn modelId="{990F9CCE-2515-4001-9113-4B68F13EB0A9}" type="presOf" srcId="{CB750E0A-9F2A-4A60-976C-68CAF922E5DC}" destId="{BE3CD9B7-1782-4381-BD73-D76CDF70AAC7}" srcOrd="0" destOrd="0" presId="urn:microsoft.com/office/officeart/2005/8/layout/vList6"/>
    <dgm:cxn modelId="{82F199E8-01A1-46F1-B862-E0CD2C0145A0}" srcId="{CCAC47BF-63DC-4E8D-9F2F-A95E9F0AEE7D}" destId="{BE383135-3755-4603-B246-3D8C540AFEAB}" srcOrd="1" destOrd="0" parTransId="{AEAD03E0-1958-41F2-A886-0F63A835C5E4}" sibTransId="{11BF44C9-E149-4866-86FC-C1B466F01B2F}"/>
    <dgm:cxn modelId="{1D11A7DD-BE11-4775-90CA-BC3A928D885C}" type="presOf" srcId="{CCAC47BF-63DC-4E8D-9F2F-A95E9F0AEE7D}" destId="{DB11F650-BBF2-45AA-A876-927BA14CF64B}" srcOrd="0" destOrd="0" presId="urn:microsoft.com/office/officeart/2005/8/layout/vList6"/>
    <dgm:cxn modelId="{B96304B2-D9C7-4A58-A41E-7835695C55A2}" type="presOf" srcId="{769A23CC-A30A-45DA-9742-A8D6A3BEBBAE}" destId="{BE3CD9B7-1782-4381-BD73-D76CDF70AAC7}" srcOrd="0" destOrd="1" presId="urn:microsoft.com/office/officeart/2005/8/layout/vList6"/>
    <dgm:cxn modelId="{5E15DABE-C284-4CC1-906E-95B29468809D}" type="presOf" srcId="{BE383135-3755-4603-B246-3D8C540AFEAB}" destId="{A3535D19-0FF0-4D5F-BF96-9C31DD39A7C7}" srcOrd="0" destOrd="1" presId="urn:microsoft.com/office/officeart/2005/8/layout/vList6"/>
    <dgm:cxn modelId="{E29091DD-0E57-4AA4-BC78-E28CA8185E71}" srcId="{C4F98514-3295-4FDF-A742-3207838906CC}" destId="{2AF3BB4F-1E0F-450A-B9DA-D78E9DAFAC64}" srcOrd="0" destOrd="0" parTransId="{411577FD-C889-452A-84EF-EE4DC265BCDA}" sibTransId="{120225D0-6CAE-4A9B-866B-A312CA4F47CD}"/>
    <dgm:cxn modelId="{C1A2DF00-6E31-4D2F-9620-7EAD3E6BC4BC}" type="presOf" srcId="{3A1BC12A-9147-4571-AD7D-A9266D314DC1}" destId="{A3535D19-0FF0-4D5F-BF96-9C31DD39A7C7}" srcOrd="0" destOrd="0" presId="urn:microsoft.com/office/officeart/2005/8/layout/vList6"/>
    <dgm:cxn modelId="{EC08F6C5-C398-4302-9997-93E89397973E}" type="presOf" srcId="{2AF3BB4F-1E0F-450A-B9DA-D78E9DAFAC64}" destId="{15007399-E60F-47CC-9AA2-F6817177AC7E}" srcOrd="0" destOrd="0" presId="urn:microsoft.com/office/officeart/2005/8/layout/vList6"/>
    <dgm:cxn modelId="{F59B9740-EA99-429C-A131-E1F8882A97D1}" type="presParOf" srcId="{1DAB50BA-B08F-43ED-8DA1-481566576341}" destId="{6886AC56-AEAF-4D0F-966C-59B31E015281}" srcOrd="0" destOrd="0" presId="urn:microsoft.com/office/officeart/2005/8/layout/vList6"/>
    <dgm:cxn modelId="{288B0870-D60A-4559-8159-8A62FDAC6D27}" type="presParOf" srcId="{6886AC56-AEAF-4D0F-966C-59B31E015281}" destId="{15007399-E60F-47CC-9AA2-F6817177AC7E}" srcOrd="0" destOrd="0" presId="urn:microsoft.com/office/officeart/2005/8/layout/vList6"/>
    <dgm:cxn modelId="{7045F505-69D2-4754-A71A-36D0205B72F7}" type="presParOf" srcId="{6886AC56-AEAF-4D0F-966C-59B31E015281}" destId="{BE3CD9B7-1782-4381-BD73-D76CDF70AAC7}" srcOrd="1" destOrd="0" presId="urn:microsoft.com/office/officeart/2005/8/layout/vList6"/>
    <dgm:cxn modelId="{AAA5102A-BDDD-4D6A-B0D6-25DB2A36B3C2}" type="presParOf" srcId="{1DAB50BA-B08F-43ED-8DA1-481566576341}" destId="{F5407048-81EF-4FCF-81A8-387F81881D00}" srcOrd="1" destOrd="0" presId="urn:microsoft.com/office/officeart/2005/8/layout/vList6"/>
    <dgm:cxn modelId="{7D255B4F-ADD9-48E7-A6BB-E6C2C07A43BA}" type="presParOf" srcId="{1DAB50BA-B08F-43ED-8DA1-481566576341}" destId="{F8D6D2AC-0789-4573-A686-77B53B154E83}" srcOrd="2" destOrd="0" presId="urn:microsoft.com/office/officeart/2005/8/layout/vList6"/>
    <dgm:cxn modelId="{4BB70DC8-068B-41A9-B0B8-9A901D3D4E48}" type="presParOf" srcId="{F8D6D2AC-0789-4573-A686-77B53B154E83}" destId="{DB11F650-BBF2-45AA-A876-927BA14CF64B}" srcOrd="0" destOrd="0" presId="urn:microsoft.com/office/officeart/2005/8/layout/vList6"/>
    <dgm:cxn modelId="{1C3CEDD5-2FB8-4342-902F-F04D97C5CF0F}" type="presParOf" srcId="{F8D6D2AC-0789-4573-A686-77B53B154E83}" destId="{A3535D19-0FF0-4D5F-BF96-9C31DD39A7C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E9E6EB-EEB3-4117-99CD-FD1D69FCA137}" type="doc">
      <dgm:prSet loTypeId="urn:microsoft.com/office/officeart/2005/8/layout/hList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6ACE5C6A-8467-471C-B31E-464ABF6AD4D8}">
      <dgm:prSet phldrT="[Текст]" custT="1"/>
      <dgm:spPr/>
      <dgm:t>
        <a:bodyPr anchor="t"/>
        <a:lstStyle/>
        <a:p>
          <a:r>
            <a:rPr lang="ru-RU" sz="1600" b="0" i="0" dirty="0"/>
            <a:t>ООО «ДИДЖИТАЛ-ПРОДАКШН»</a:t>
          </a:r>
          <a:r>
            <a:rPr lang="ru-RU" sz="1600" dirty="0">
              <a:latin typeface="Gilroy" pitchFamily="2" charset="-52"/>
            </a:rPr>
            <a:t> </a:t>
          </a:r>
        </a:p>
      </dgm:t>
    </dgm:pt>
    <dgm:pt modelId="{6920CFA9-2792-4E64-A91A-32A095BEAE69}" type="parTrans" cxnId="{C21F642D-8187-49C3-B86C-C00781F56DB0}">
      <dgm:prSet/>
      <dgm:spPr/>
      <dgm:t>
        <a:bodyPr/>
        <a:lstStyle/>
        <a:p>
          <a:endParaRPr lang="ru-RU" sz="1600">
            <a:latin typeface="Gilroy" pitchFamily="2" charset="-52"/>
          </a:endParaRPr>
        </a:p>
      </dgm:t>
    </dgm:pt>
    <dgm:pt modelId="{95805EB7-1267-4625-9362-0371CCD39868}" type="sibTrans" cxnId="{C21F642D-8187-49C3-B86C-C00781F56DB0}">
      <dgm:prSet/>
      <dgm:spPr/>
      <dgm:t>
        <a:bodyPr/>
        <a:lstStyle/>
        <a:p>
          <a:endParaRPr lang="ru-RU" sz="1600">
            <a:latin typeface="Gilroy" pitchFamily="2" charset="-52"/>
          </a:endParaRPr>
        </a:p>
      </dgm:t>
    </dgm:pt>
    <dgm:pt modelId="{75D70074-C7A4-441F-9FAA-6A47DE078809}">
      <dgm:prSet phldrT="[Текст]" custT="1"/>
      <dgm:spPr/>
      <dgm:t>
        <a:bodyPr anchor="t"/>
        <a:lstStyle/>
        <a:p>
          <a:r>
            <a:rPr lang="ru-RU" sz="1600" dirty="0">
              <a:latin typeface="Gilroy" pitchFamily="2" charset="-52"/>
            </a:rPr>
            <a:t>Уральский филиал </a:t>
          </a:r>
          <a:br>
            <a:rPr lang="ru-RU" sz="1600" dirty="0">
              <a:latin typeface="Gilroy" pitchFamily="2" charset="-52"/>
            </a:rPr>
          </a:br>
          <a:r>
            <a:rPr lang="ru-RU" sz="1600" dirty="0">
              <a:latin typeface="Gilroy" pitchFamily="2" charset="-52"/>
            </a:rPr>
            <a:t>АО «Райффайзенбанк»</a:t>
          </a:r>
        </a:p>
      </dgm:t>
    </dgm:pt>
    <dgm:pt modelId="{1C8127EF-67BE-46AC-8DA9-3A70D5250F86}" type="parTrans" cxnId="{37C1055B-3AC6-4ABD-B59D-492AEF33DE9E}">
      <dgm:prSet/>
      <dgm:spPr/>
      <dgm:t>
        <a:bodyPr/>
        <a:lstStyle/>
        <a:p>
          <a:endParaRPr lang="ru-RU" sz="1600">
            <a:latin typeface="Gilroy" pitchFamily="2" charset="-52"/>
          </a:endParaRPr>
        </a:p>
      </dgm:t>
    </dgm:pt>
    <dgm:pt modelId="{0AA2ECF7-9F90-4C2A-9675-1D7DB814C15A}" type="sibTrans" cxnId="{37C1055B-3AC6-4ABD-B59D-492AEF33DE9E}">
      <dgm:prSet/>
      <dgm:spPr/>
      <dgm:t>
        <a:bodyPr/>
        <a:lstStyle/>
        <a:p>
          <a:endParaRPr lang="ru-RU" sz="1600">
            <a:latin typeface="Gilroy" pitchFamily="2" charset="-52"/>
          </a:endParaRPr>
        </a:p>
      </dgm:t>
    </dgm:pt>
    <dgm:pt modelId="{D6409FDA-9DC8-4A81-AD6C-4D5DCC542C16}">
      <dgm:prSet phldrT="[Текст]" custT="1"/>
      <dgm:spPr/>
      <dgm:t>
        <a:bodyPr anchor="t"/>
        <a:lstStyle/>
        <a:p>
          <a:r>
            <a:rPr lang="ru-RU" sz="1600" dirty="0">
              <a:latin typeface="Gilroy" pitchFamily="2" charset="-52"/>
            </a:rPr>
            <a:t>Челябинский филиал АО «Альфа-Банк»</a:t>
          </a:r>
        </a:p>
      </dgm:t>
    </dgm:pt>
    <dgm:pt modelId="{A118A0D7-180E-466B-B02A-39231A1F2FF9}" type="parTrans" cxnId="{EC06FF88-671E-4EBE-B9DF-4C77D59603E7}">
      <dgm:prSet/>
      <dgm:spPr/>
      <dgm:t>
        <a:bodyPr/>
        <a:lstStyle/>
        <a:p>
          <a:endParaRPr lang="ru-RU" sz="1600">
            <a:latin typeface="Gilroy" pitchFamily="2" charset="-52"/>
          </a:endParaRPr>
        </a:p>
      </dgm:t>
    </dgm:pt>
    <dgm:pt modelId="{CFF4456A-7472-4586-9B24-DD25E2DC34BF}" type="sibTrans" cxnId="{EC06FF88-671E-4EBE-B9DF-4C77D59603E7}">
      <dgm:prSet/>
      <dgm:spPr/>
      <dgm:t>
        <a:bodyPr/>
        <a:lstStyle/>
        <a:p>
          <a:endParaRPr lang="ru-RU" sz="1600">
            <a:latin typeface="Gilroy" pitchFamily="2" charset="-52"/>
          </a:endParaRPr>
        </a:p>
      </dgm:t>
    </dgm:pt>
    <dgm:pt modelId="{D52C52BF-49C0-47BE-87FD-DDA32135C7E3}">
      <dgm:prSet phldrT="[Текст]" custT="1"/>
      <dgm:spPr/>
      <dgm:t>
        <a:bodyPr anchor="t"/>
        <a:lstStyle/>
        <a:p>
          <a:r>
            <a:rPr lang="ru-RU" sz="1600" dirty="0">
              <a:latin typeface="Gilroy" pitchFamily="2" charset="-52"/>
            </a:rPr>
            <a:t>ООО «ПрофИТ»</a:t>
          </a:r>
        </a:p>
      </dgm:t>
    </dgm:pt>
    <dgm:pt modelId="{EB555970-617A-4665-B43D-DFD1B84B52C3}" type="parTrans" cxnId="{5DBA3538-AE7E-4B2F-B0F9-6E2B83C972D2}">
      <dgm:prSet/>
      <dgm:spPr/>
      <dgm:t>
        <a:bodyPr/>
        <a:lstStyle/>
        <a:p>
          <a:endParaRPr lang="ru-RU" sz="1600">
            <a:latin typeface="Gilroy" pitchFamily="2" charset="-52"/>
          </a:endParaRPr>
        </a:p>
      </dgm:t>
    </dgm:pt>
    <dgm:pt modelId="{2F26B873-659E-4DF5-9197-4292123BF092}" type="sibTrans" cxnId="{5DBA3538-AE7E-4B2F-B0F9-6E2B83C972D2}">
      <dgm:prSet/>
      <dgm:spPr/>
      <dgm:t>
        <a:bodyPr/>
        <a:lstStyle/>
        <a:p>
          <a:endParaRPr lang="ru-RU" sz="1600">
            <a:latin typeface="Gilroy" pitchFamily="2" charset="-52"/>
          </a:endParaRPr>
        </a:p>
      </dgm:t>
    </dgm:pt>
    <dgm:pt modelId="{528B6BF2-2B87-41CD-A3A8-D24056669E99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>
              <a:solidFill>
                <a:schemeClr val="tx1"/>
              </a:solidFill>
              <a:latin typeface="Gilroy" pitchFamily="2" charset="-52"/>
            </a:rPr>
            <a:t>Наши партнеры/базы практики</a:t>
          </a:r>
        </a:p>
      </dgm:t>
    </dgm:pt>
    <dgm:pt modelId="{A0BA5D2B-3245-4D98-9F03-87C96C80C8F2}" type="sibTrans" cxnId="{8B0F5C50-E4B4-4225-9687-079905504F7C}">
      <dgm:prSet/>
      <dgm:spPr/>
      <dgm:t>
        <a:bodyPr/>
        <a:lstStyle/>
        <a:p>
          <a:endParaRPr lang="ru-RU" sz="1600">
            <a:latin typeface="Gilroy" pitchFamily="2" charset="-52"/>
          </a:endParaRPr>
        </a:p>
      </dgm:t>
    </dgm:pt>
    <dgm:pt modelId="{B4F92CC3-BB0A-4423-A585-D23F790367BE}" type="parTrans" cxnId="{8B0F5C50-E4B4-4225-9687-079905504F7C}">
      <dgm:prSet/>
      <dgm:spPr/>
      <dgm:t>
        <a:bodyPr/>
        <a:lstStyle/>
        <a:p>
          <a:endParaRPr lang="ru-RU" sz="1600">
            <a:latin typeface="Gilroy" pitchFamily="2" charset="-52"/>
          </a:endParaRPr>
        </a:p>
      </dgm:t>
    </dgm:pt>
    <dgm:pt modelId="{36A5B566-1B2D-4F19-B09D-E38E75F7A17E}" type="pres">
      <dgm:prSet presAssocID="{80E9E6EB-EEB3-4117-99CD-FD1D69FCA13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2222A8-F7DD-439B-BD38-8ED62910594C}" type="pres">
      <dgm:prSet presAssocID="{528B6BF2-2B87-41CD-A3A8-D24056669E99}" presName="roof" presStyleLbl="dkBgShp" presStyleIdx="0" presStyleCnt="2" custScaleY="45799" custLinFactNeighborY="28405"/>
      <dgm:spPr/>
      <dgm:t>
        <a:bodyPr/>
        <a:lstStyle/>
        <a:p>
          <a:endParaRPr lang="ru-RU"/>
        </a:p>
      </dgm:t>
    </dgm:pt>
    <dgm:pt modelId="{D191E3DD-28B0-4EE2-8CBF-7033019621B1}" type="pres">
      <dgm:prSet presAssocID="{528B6BF2-2B87-41CD-A3A8-D24056669E99}" presName="pillars" presStyleCnt="0"/>
      <dgm:spPr/>
    </dgm:pt>
    <dgm:pt modelId="{8CCBB637-27DF-4B76-8AA2-052B6DB135F3}" type="pres">
      <dgm:prSet presAssocID="{528B6BF2-2B87-41CD-A3A8-D24056669E99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9C971A-94E3-488E-8A86-91C5B1D09A73}" type="pres">
      <dgm:prSet presAssocID="{75D70074-C7A4-441F-9FAA-6A47DE078809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CE2F79-5C44-4D34-998B-4F9067285FCB}" type="pres">
      <dgm:prSet presAssocID="{D6409FDA-9DC8-4A81-AD6C-4D5DCC542C16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DA6BC-C712-48CC-B5A3-DCA1972AD1CB}" type="pres">
      <dgm:prSet presAssocID="{D52C52BF-49C0-47BE-87FD-DDA32135C7E3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548243-4020-42A0-8300-4E4DE2541F3A}" type="pres">
      <dgm:prSet presAssocID="{528B6BF2-2B87-41CD-A3A8-D24056669E99}" presName="base" presStyleLbl="dkBgShp" presStyleIdx="1" presStyleCnt="2"/>
      <dgm:spPr/>
    </dgm:pt>
  </dgm:ptLst>
  <dgm:cxnLst>
    <dgm:cxn modelId="{8B0F5C50-E4B4-4225-9687-079905504F7C}" srcId="{80E9E6EB-EEB3-4117-99CD-FD1D69FCA137}" destId="{528B6BF2-2B87-41CD-A3A8-D24056669E99}" srcOrd="0" destOrd="0" parTransId="{B4F92CC3-BB0A-4423-A585-D23F790367BE}" sibTransId="{A0BA5D2B-3245-4D98-9F03-87C96C80C8F2}"/>
    <dgm:cxn modelId="{C21F642D-8187-49C3-B86C-C00781F56DB0}" srcId="{528B6BF2-2B87-41CD-A3A8-D24056669E99}" destId="{6ACE5C6A-8467-471C-B31E-464ABF6AD4D8}" srcOrd="0" destOrd="0" parTransId="{6920CFA9-2792-4E64-A91A-32A095BEAE69}" sibTransId="{95805EB7-1267-4625-9362-0371CCD39868}"/>
    <dgm:cxn modelId="{6B242618-CDED-42C3-A418-CEC16351218C}" type="presOf" srcId="{6ACE5C6A-8467-471C-B31E-464ABF6AD4D8}" destId="{8CCBB637-27DF-4B76-8AA2-052B6DB135F3}" srcOrd="0" destOrd="0" presId="urn:microsoft.com/office/officeart/2005/8/layout/hList3"/>
    <dgm:cxn modelId="{678D3420-8FC4-4098-9B50-B25EB9D120FD}" type="presOf" srcId="{75D70074-C7A4-441F-9FAA-6A47DE078809}" destId="{0D9C971A-94E3-488E-8A86-91C5B1D09A73}" srcOrd="0" destOrd="0" presId="urn:microsoft.com/office/officeart/2005/8/layout/hList3"/>
    <dgm:cxn modelId="{343EA90C-690B-4C03-B5D8-9EA732629D0A}" type="presOf" srcId="{80E9E6EB-EEB3-4117-99CD-FD1D69FCA137}" destId="{36A5B566-1B2D-4F19-B09D-E38E75F7A17E}" srcOrd="0" destOrd="0" presId="urn:microsoft.com/office/officeart/2005/8/layout/hList3"/>
    <dgm:cxn modelId="{25BFFE96-2D3C-4188-B193-351F4B0EEF85}" type="presOf" srcId="{D52C52BF-49C0-47BE-87FD-DDA32135C7E3}" destId="{A95DA6BC-C712-48CC-B5A3-DCA1972AD1CB}" srcOrd="0" destOrd="0" presId="urn:microsoft.com/office/officeart/2005/8/layout/hList3"/>
    <dgm:cxn modelId="{37C1055B-3AC6-4ABD-B59D-492AEF33DE9E}" srcId="{528B6BF2-2B87-41CD-A3A8-D24056669E99}" destId="{75D70074-C7A4-441F-9FAA-6A47DE078809}" srcOrd="1" destOrd="0" parTransId="{1C8127EF-67BE-46AC-8DA9-3A70D5250F86}" sibTransId="{0AA2ECF7-9F90-4C2A-9675-1D7DB814C15A}"/>
    <dgm:cxn modelId="{C087F713-D687-45DB-AFE3-14A64D64869F}" type="presOf" srcId="{D6409FDA-9DC8-4A81-AD6C-4D5DCC542C16}" destId="{3ECE2F79-5C44-4D34-998B-4F9067285FCB}" srcOrd="0" destOrd="0" presId="urn:microsoft.com/office/officeart/2005/8/layout/hList3"/>
    <dgm:cxn modelId="{5DBA3538-AE7E-4B2F-B0F9-6E2B83C972D2}" srcId="{528B6BF2-2B87-41CD-A3A8-D24056669E99}" destId="{D52C52BF-49C0-47BE-87FD-DDA32135C7E3}" srcOrd="3" destOrd="0" parTransId="{EB555970-617A-4665-B43D-DFD1B84B52C3}" sibTransId="{2F26B873-659E-4DF5-9197-4292123BF092}"/>
    <dgm:cxn modelId="{8BE556E8-1BA6-4F14-A3E2-AF6D029F4D19}" type="presOf" srcId="{528B6BF2-2B87-41CD-A3A8-D24056669E99}" destId="{A02222A8-F7DD-439B-BD38-8ED62910594C}" srcOrd="0" destOrd="0" presId="urn:microsoft.com/office/officeart/2005/8/layout/hList3"/>
    <dgm:cxn modelId="{EC06FF88-671E-4EBE-B9DF-4C77D59603E7}" srcId="{528B6BF2-2B87-41CD-A3A8-D24056669E99}" destId="{D6409FDA-9DC8-4A81-AD6C-4D5DCC542C16}" srcOrd="2" destOrd="0" parTransId="{A118A0D7-180E-466B-B02A-39231A1F2FF9}" sibTransId="{CFF4456A-7472-4586-9B24-DD25E2DC34BF}"/>
    <dgm:cxn modelId="{12D6C1D7-97B6-4ED8-8487-B542032E7A08}" type="presParOf" srcId="{36A5B566-1B2D-4F19-B09D-E38E75F7A17E}" destId="{A02222A8-F7DD-439B-BD38-8ED62910594C}" srcOrd="0" destOrd="0" presId="urn:microsoft.com/office/officeart/2005/8/layout/hList3"/>
    <dgm:cxn modelId="{4064E4F0-E02E-4848-8D0E-547CE88CCE92}" type="presParOf" srcId="{36A5B566-1B2D-4F19-B09D-E38E75F7A17E}" destId="{D191E3DD-28B0-4EE2-8CBF-7033019621B1}" srcOrd="1" destOrd="0" presId="urn:microsoft.com/office/officeart/2005/8/layout/hList3"/>
    <dgm:cxn modelId="{F4112C43-142E-4DC4-8BF7-8B9A91AB82F7}" type="presParOf" srcId="{D191E3DD-28B0-4EE2-8CBF-7033019621B1}" destId="{8CCBB637-27DF-4B76-8AA2-052B6DB135F3}" srcOrd="0" destOrd="0" presId="urn:microsoft.com/office/officeart/2005/8/layout/hList3"/>
    <dgm:cxn modelId="{76FC2037-17E0-4882-B911-CC31B1AF1485}" type="presParOf" srcId="{D191E3DD-28B0-4EE2-8CBF-7033019621B1}" destId="{0D9C971A-94E3-488E-8A86-91C5B1D09A73}" srcOrd="1" destOrd="0" presId="urn:microsoft.com/office/officeart/2005/8/layout/hList3"/>
    <dgm:cxn modelId="{150AF216-347C-4A42-B78B-F07009448239}" type="presParOf" srcId="{D191E3DD-28B0-4EE2-8CBF-7033019621B1}" destId="{3ECE2F79-5C44-4D34-998B-4F9067285FCB}" srcOrd="2" destOrd="0" presId="urn:microsoft.com/office/officeart/2005/8/layout/hList3"/>
    <dgm:cxn modelId="{E44992C7-9957-4509-962D-9AD0BDB6D109}" type="presParOf" srcId="{D191E3DD-28B0-4EE2-8CBF-7033019621B1}" destId="{A95DA6BC-C712-48CC-B5A3-DCA1972AD1CB}" srcOrd="3" destOrd="0" presId="urn:microsoft.com/office/officeart/2005/8/layout/hList3"/>
    <dgm:cxn modelId="{D4B3CA96-5770-4AB6-AE86-F335E8F21E0C}" type="presParOf" srcId="{36A5B566-1B2D-4F19-B09D-E38E75F7A17E}" destId="{C2548243-4020-42A0-8300-4E4DE2541F3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C95D4D-1B22-4AA0-8759-F74F31A8A42C}">
      <dsp:nvSpPr>
        <dsp:cNvPr id="0" name=""/>
        <dsp:cNvSpPr/>
      </dsp:nvSpPr>
      <dsp:spPr>
        <a:xfrm>
          <a:off x="1357" y="236110"/>
          <a:ext cx="2023047" cy="1544003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>
              <a:solidFill>
                <a:schemeClr val="tx1"/>
              </a:solidFill>
              <a:latin typeface="Gilroy" pitchFamily="2" charset="-52"/>
            </a:rPr>
            <a:t>Знакомство с базовыми экономическими и финансовыми концепциями цифровизации, понятиями экономической и финансовой эффективности ИТ-решений, задачами продуктового менеджмента</a:t>
          </a:r>
        </a:p>
      </dsp:txBody>
      <dsp:txXfrm>
        <a:off x="1357" y="236110"/>
        <a:ext cx="2023047" cy="1544003"/>
      </dsp:txXfrm>
    </dsp:sp>
    <dsp:sp modelId="{0C90C5CE-C06E-4F64-BAE9-802B8B1A0D37}">
      <dsp:nvSpPr>
        <dsp:cNvPr id="0" name=""/>
        <dsp:cNvSpPr/>
      </dsp:nvSpPr>
      <dsp:spPr>
        <a:xfrm>
          <a:off x="4486027" y="222954"/>
          <a:ext cx="1880435" cy="1544003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>
              <a:solidFill>
                <a:schemeClr val="tx1"/>
              </a:solidFill>
              <a:latin typeface="Gilroy" pitchFamily="2" charset="-52"/>
            </a:rPr>
            <a:t>Получение навыков анализа и планирования экономических, правовых и финансовых аспектов цифровых продуктов и расчета их </a:t>
          </a:r>
          <a:r>
            <a:rPr lang="ru-RU" sz="1000" kern="1200" dirty="0" smtClean="0">
              <a:solidFill>
                <a:schemeClr val="tx1"/>
              </a:solidFill>
              <a:latin typeface="Gilroy" pitchFamily="2" charset="-52"/>
            </a:rPr>
            <a:t>экономических и финансовых </a:t>
          </a:r>
          <a:r>
            <a:rPr lang="ru-RU" sz="1000" kern="1200" dirty="0">
              <a:solidFill>
                <a:schemeClr val="tx1"/>
              </a:solidFill>
              <a:latin typeface="Gilroy" pitchFamily="2" charset="-52"/>
            </a:rPr>
            <a:t>метрик</a:t>
          </a:r>
        </a:p>
      </dsp:txBody>
      <dsp:txXfrm>
        <a:off x="4486027" y="222954"/>
        <a:ext cx="1880435" cy="1544003"/>
      </dsp:txXfrm>
    </dsp:sp>
    <dsp:sp modelId="{927F79E7-BEAC-4340-93A6-822FA000B42A}">
      <dsp:nvSpPr>
        <dsp:cNvPr id="0" name=""/>
        <dsp:cNvSpPr/>
      </dsp:nvSpPr>
      <dsp:spPr>
        <a:xfrm>
          <a:off x="2130217" y="222605"/>
          <a:ext cx="2139672" cy="1544003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>
              <a:solidFill>
                <a:schemeClr val="tx1"/>
              </a:solidFill>
              <a:latin typeface="Gilroy" pitchFamily="2" charset="-52"/>
            </a:rPr>
            <a:t>Освоение методов оценки и обоснования экономической эффективности цифровых решений, в том числе с использованием инструментов маркетинга инноваций, циклов валидации гипотез, прогнозирования финансовых потоков</a:t>
          </a:r>
        </a:p>
      </dsp:txBody>
      <dsp:txXfrm>
        <a:off x="2130217" y="222605"/>
        <a:ext cx="2139672" cy="1544003"/>
      </dsp:txXfrm>
    </dsp:sp>
    <dsp:sp modelId="{AB0B20B1-1268-4463-A47D-7EE54BF22E2F}">
      <dsp:nvSpPr>
        <dsp:cNvPr id="0" name=""/>
        <dsp:cNvSpPr/>
      </dsp:nvSpPr>
      <dsp:spPr>
        <a:xfrm>
          <a:off x="6610787" y="236110"/>
          <a:ext cx="2098678" cy="1544003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>
              <a:solidFill>
                <a:schemeClr val="tx1"/>
              </a:solidFill>
              <a:latin typeface="Gilroy" pitchFamily="2" charset="-52"/>
            </a:rPr>
            <a:t>Получение навыков использования </a:t>
          </a:r>
          <a:r>
            <a:rPr lang="en-US" sz="1000" kern="1200" dirty="0">
              <a:solidFill>
                <a:schemeClr val="tx1"/>
              </a:solidFill>
              <a:latin typeface="Gilroy" pitchFamily="2" charset="-52"/>
            </a:rPr>
            <a:t>data science</a:t>
          </a:r>
          <a:r>
            <a:rPr lang="ru-RU" sz="1000" kern="1200" dirty="0">
              <a:solidFill>
                <a:schemeClr val="tx1"/>
              </a:solidFill>
              <a:latin typeface="Gilroy" pitchFamily="2" charset="-52"/>
            </a:rPr>
            <a:t> и современных баз данных для анализа рынка (СБИС, Спарк-Интерфакс) и программных решений для оценки экономической и финансовой эффективности (</a:t>
          </a:r>
          <a:r>
            <a:rPr lang="en-US" sz="1000" kern="1200" dirty="0">
              <a:solidFill>
                <a:schemeClr val="tx1"/>
              </a:solidFill>
              <a:latin typeface="Gilroy" pitchFamily="2" charset="-52"/>
            </a:rPr>
            <a:t>Power BI</a:t>
          </a:r>
          <a:r>
            <a:rPr lang="ru-RU" sz="1000" kern="1200" dirty="0">
              <a:solidFill>
                <a:schemeClr val="tx1"/>
              </a:solidFill>
              <a:latin typeface="Gilroy" pitchFamily="2" charset="-52"/>
            </a:rPr>
            <a:t>, </a:t>
          </a:r>
          <a:r>
            <a:rPr lang="en-US" sz="1000" kern="1200" dirty="0">
              <a:solidFill>
                <a:schemeClr val="tx1"/>
              </a:solidFill>
              <a:latin typeface="Gilroy" pitchFamily="2" charset="-52"/>
            </a:rPr>
            <a:t>Project Expert</a:t>
          </a:r>
          <a:r>
            <a:rPr lang="ru-RU" sz="1000" kern="1200" dirty="0">
              <a:solidFill>
                <a:schemeClr val="tx1"/>
              </a:solidFill>
              <a:latin typeface="Gilroy" pitchFamily="2" charset="-52"/>
            </a:rPr>
            <a:t>)</a:t>
          </a:r>
        </a:p>
      </dsp:txBody>
      <dsp:txXfrm>
        <a:off x="6610787" y="236110"/>
        <a:ext cx="2098678" cy="15440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CB0709-4422-4C73-9A6E-57A4E1002A79}">
      <dsp:nvSpPr>
        <dsp:cNvPr id="0" name=""/>
        <dsp:cNvSpPr/>
      </dsp:nvSpPr>
      <dsp:spPr>
        <a:xfrm>
          <a:off x="7689" y="30175"/>
          <a:ext cx="1149199" cy="1373743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Маркетинг инноваций и оценка рыночного потенциала инновационного продукта</a:t>
          </a:r>
        </a:p>
      </dsp:txBody>
      <dsp:txXfrm>
        <a:off x="7689" y="30175"/>
        <a:ext cx="1149199" cy="1373743"/>
      </dsp:txXfrm>
    </dsp:sp>
    <dsp:sp modelId="{3B4F6D0C-C23D-4F6F-A272-32B23C40530D}">
      <dsp:nvSpPr>
        <dsp:cNvPr id="0" name=""/>
        <dsp:cNvSpPr/>
      </dsp:nvSpPr>
      <dsp:spPr>
        <a:xfrm>
          <a:off x="1271809" y="30175"/>
          <a:ext cx="1149199" cy="1373743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Определение стратегии выхода на рынок и продвижения цифрового продукта</a:t>
          </a:r>
        </a:p>
      </dsp:txBody>
      <dsp:txXfrm>
        <a:off x="1271809" y="30175"/>
        <a:ext cx="1149199" cy="1373743"/>
      </dsp:txXfrm>
    </dsp:sp>
    <dsp:sp modelId="{9597408A-CC6E-4E91-9AD7-A221ABF4C151}">
      <dsp:nvSpPr>
        <dsp:cNvPr id="0" name=""/>
        <dsp:cNvSpPr/>
      </dsp:nvSpPr>
      <dsp:spPr>
        <a:xfrm>
          <a:off x="2535928" y="30175"/>
          <a:ext cx="1149199" cy="1373743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Юнит-экономика и P&amp;L цифрового продукта</a:t>
          </a:r>
        </a:p>
      </dsp:txBody>
      <dsp:txXfrm>
        <a:off x="2535928" y="30175"/>
        <a:ext cx="1149199" cy="1373743"/>
      </dsp:txXfrm>
    </dsp:sp>
    <dsp:sp modelId="{37C3B35D-E9F3-4CB7-BAD2-CD31AED589DC}">
      <dsp:nvSpPr>
        <dsp:cNvPr id="0" name=""/>
        <dsp:cNvSpPr/>
      </dsp:nvSpPr>
      <dsp:spPr>
        <a:xfrm>
          <a:off x="3800047" y="30175"/>
          <a:ext cx="1149199" cy="1373743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Финансовое планирование и бюджетирование цифровых решений</a:t>
          </a:r>
        </a:p>
      </dsp:txBody>
      <dsp:txXfrm>
        <a:off x="3800047" y="30175"/>
        <a:ext cx="1149199" cy="1373743"/>
      </dsp:txXfrm>
    </dsp:sp>
    <dsp:sp modelId="{DB59B2EA-E801-4CDA-951C-D197DF913A06}">
      <dsp:nvSpPr>
        <dsp:cNvPr id="0" name=""/>
        <dsp:cNvSpPr/>
      </dsp:nvSpPr>
      <dsp:spPr>
        <a:xfrm>
          <a:off x="5064167" y="30175"/>
          <a:ext cx="1149199" cy="1373743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Оценка экономической эффективности и метрики цифрового продукта</a:t>
          </a:r>
        </a:p>
      </dsp:txBody>
      <dsp:txXfrm>
        <a:off x="5064167" y="30175"/>
        <a:ext cx="1149199" cy="1373743"/>
      </dsp:txXfrm>
    </dsp:sp>
    <dsp:sp modelId="{59B132E2-312A-4A53-8B93-7DA99AB41E63}">
      <dsp:nvSpPr>
        <dsp:cNvPr id="0" name=""/>
        <dsp:cNvSpPr/>
      </dsp:nvSpPr>
      <dsp:spPr>
        <a:xfrm>
          <a:off x="6328286" y="30175"/>
          <a:ext cx="1149199" cy="1373743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Выбор источников финансирования в зависимости от стадии зрелости цифрового продукта</a:t>
          </a:r>
        </a:p>
      </dsp:txBody>
      <dsp:txXfrm>
        <a:off x="6328286" y="30175"/>
        <a:ext cx="1149199" cy="1373743"/>
      </dsp:txXfrm>
    </dsp:sp>
    <dsp:sp modelId="{FCBA97C8-0C12-402E-8816-E957D61D2F5E}">
      <dsp:nvSpPr>
        <dsp:cNvPr id="0" name=""/>
        <dsp:cNvSpPr/>
      </dsp:nvSpPr>
      <dsp:spPr>
        <a:xfrm>
          <a:off x="7592405" y="30175"/>
          <a:ext cx="1149199" cy="1373743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Data </a:t>
          </a:r>
          <a:r>
            <a:rPr lang="en-US" sz="1100" kern="1200" dirty="0"/>
            <a:t>S</a:t>
          </a:r>
          <a:r>
            <a:rPr lang="ru-RU" sz="1100" kern="1200" dirty="0"/>
            <a:t>cience и управление рисками при реализации IT-решений</a:t>
          </a:r>
        </a:p>
      </dsp:txBody>
      <dsp:txXfrm>
        <a:off x="7592405" y="30175"/>
        <a:ext cx="1149199" cy="13737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3CD9B7-1782-4381-BD73-D76CDF70AAC7}">
      <dsp:nvSpPr>
        <dsp:cNvPr id="0" name=""/>
        <dsp:cNvSpPr/>
      </dsp:nvSpPr>
      <dsp:spPr>
        <a:xfrm>
          <a:off x="3515882" y="14077"/>
          <a:ext cx="5028513" cy="78755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Gilroy" pitchFamily="2" charset="-52"/>
            </a:rPr>
            <a:t>7 </a:t>
          </a:r>
          <a:r>
            <a:rPr lang="ru-RU" sz="1100" kern="1200" dirty="0">
              <a:latin typeface="Gilroy" pitchFamily="2" charset="-52"/>
            </a:rPr>
            <a:t>месяцев 3 недели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>
              <a:latin typeface="Gilroy" pitchFamily="2" charset="-52"/>
            </a:rPr>
            <a:t>2 раза в неделю</a:t>
          </a:r>
        </a:p>
      </dsp:txBody>
      <dsp:txXfrm>
        <a:off x="3515882" y="112521"/>
        <a:ext cx="4733181" cy="590663"/>
      </dsp:txXfrm>
    </dsp:sp>
    <dsp:sp modelId="{15007399-E60F-47CC-9AA2-F6817177AC7E}">
      <dsp:nvSpPr>
        <dsp:cNvPr id="0" name=""/>
        <dsp:cNvSpPr/>
      </dsp:nvSpPr>
      <dsp:spPr>
        <a:xfrm>
          <a:off x="49061" y="917"/>
          <a:ext cx="3417758" cy="787551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latin typeface="Gilroy" pitchFamily="2" charset="-52"/>
            </a:rPr>
            <a:t>Срок реализации</a:t>
          </a:r>
        </a:p>
      </dsp:txBody>
      <dsp:txXfrm>
        <a:off x="87506" y="39362"/>
        <a:ext cx="3340868" cy="710661"/>
      </dsp:txXfrm>
    </dsp:sp>
    <dsp:sp modelId="{A3535D19-0FF0-4D5F-BF96-9C31DD39A7C7}">
      <dsp:nvSpPr>
        <dsp:cNvPr id="0" name=""/>
        <dsp:cNvSpPr/>
      </dsp:nvSpPr>
      <dsp:spPr>
        <a:xfrm>
          <a:off x="3539190" y="868141"/>
          <a:ext cx="4875587" cy="86058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>
              <a:latin typeface="Gilroy" pitchFamily="2" charset="-52"/>
            </a:rPr>
            <a:t>очно-заочная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>
              <a:latin typeface="Gilroy" pitchFamily="2" charset="-52"/>
            </a:rPr>
            <a:t>занятия проводятся в очном </a:t>
          </a:r>
          <a:br>
            <a:rPr lang="ru-RU" sz="1100" kern="1200" dirty="0">
              <a:latin typeface="Gilroy" pitchFamily="2" charset="-52"/>
            </a:rPr>
          </a:br>
          <a:r>
            <a:rPr lang="ru-RU" sz="1100" kern="1200" dirty="0">
              <a:latin typeface="Gilroy" pitchFamily="2" charset="-52"/>
            </a:rPr>
            <a:t>и дистанционном формате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>
              <a:latin typeface="Gilroy" pitchFamily="2" charset="-52"/>
            </a:rPr>
            <a:t>250 часов</a:t>
          </a:r>
        </a:p>
      </dsp:txBody>
      <dsp:txXfrm>
        <a:off x="3539190" y="975715"/>
        <a:ext cx="4552866" cy="645441"/>
      </dsp:txXfrm>
    </dsp:sp>
    <dsp:sp modelId="{DB11F650-BBF2-45AA-A876-927BA14CF64B}">
      <dsp:nvSpPr>
        <dsp:cNvPr id="0" name=""/>
        <dsp:cNvSpPr/>
      </dsp:nvSpPr>
      <dsp:spPr>
        <a:xfrm>
          <a:off x="67987" y="923479"/>
          <a:ext cx="3414420" cy="787551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latin typeface="Gilroy" pitchFamily="2" charset="-52"/>
            </a:rPr>
            <a:t>Форма, вид и объем обучения</a:t>
          </a:r>
        </a:p>
      </dsp:txBody>
      <dsp:txXfrm>
        <a:off x="106432" y="961924"/>
        <a:ext cx="3337530" cy="7106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2222A8-F7DD-439B-BD38-8ED62910594C}">
      <dsp:nvSpPr>
        <dsp:cNvPr id="0" name=""/>
        <dsp:cNvSpPr/>
      </dsp:nvSpPr>
      <dsp:spPr>
        <a:xfrm>
          <a:off x="0" y="388227"/>
          <a:ext cx="8874285" cy="423794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chemeClr val="tx1"/>
              </a:solidFill>
              <a:latin typeface="Gilroy" pitchFamily="2" charset="-52"/>
            </a:rPr>
            <a:t>Наши партнеры/базы практики</a:t>
          </a:r>
        </a:p>
      </dsp:txBody>
      <dsp:txXfrm>
        <a:off x="0" y="388227"/>
        <a:ext cx="8874285" cy="423794"/>
      </dsp:txXfrm>
    </dsp:sp>
    <dsp:sp modelId="{8CCBB637-27DF-4B76-8AA2-052B6DB135F3}">
      <dsp:nvSpPr>
        <dsp:cNvPr id="0" name=""/>
        <dsp:cNvSpPr/>
      </dsp:nvSpPr>
      <dsp:spPr>
        <a:xfrm>
          <a:off x="0" y="799951"/>
          <a:ext cx="2218571" cy="19432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/>
            <a:t>ООО «ДИДЖИТАЛ-ПРОДАКШН»</a:t>
          </a:r>
          <a:r>
            <a:rPr lang="ru-RU" sz="1600" kern="1200" dirty="0">
              <a:latin typeface="Gilroy" pitchFamily="2" charset="-52"/>
            </a:rPr>
            <a:t> </a:t>
          </a:r>
        </a:p>
      </dsp:txBody>
      <dsp:txXfrm>
        <a:off x="0" y="799951"/>
        <a:ext cx="2218571" cy="1943206"/>
      </dsp:txXfrm>
    </dsp:sp>
    <dsp:sp modelId="{0D9C971A-94E3-488E-8A86-91C5B1D09A73}">
      <dsp:nvSpPr>
        <dsp:cNvPr id="0" name=""/>
        <dsp:cNvSpPr/>
      </dsp:nvSpPr>
      <dsp:spPr>
        <a:xfrm>
          <a:off x="2218571" y="799951"/>
          <a:ext cx="2218571" cy="19432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Gilroy" pitchFamily="2" charset="-52"/>
            </a:rPr>
            <a:t>Уральский филиал </a:t>
          </a:r>
          <a:br>
            <a:rPr lang="ru-RU" sz="1600" kern="1200" dirty="0">
              <a:latin typeface="Gilroy" pitchFamily="2" charset="-52"/>
            </a:rPr>
          </a:br>
          <a:r>
            <a:rPr lang="ru-RU" sz="1600" kern="1200" dirty="0">
              <a:latin typeface="Gilroy" pitchFamily="2" charset="-52"/>
            </a:rPr>
            <a:t>АО «Райффайзенбанк»</a:t>
          </a:r>
        </a:p>
      </dsp:txBody>
      <dsp:txXfrm>
        <a:off x="2218571" y="799951"/>
        <a:ext cx="2218571" cy="1943206"/>
      </dsp:txXfrm>
    </dsp:sp>
    <dsp:sp modelId="{3ECE2F79-5C44-4D34-998B-4F9067285FCB}">
      <dsp:nvSpPr>
        <dsp:cNvPr id="0" name=""/>
        <dsp:cNvSpPr/>
      </dsp:nvSpPr>
      <dsp:spPr>
        <a:xfrm>
          <a:off x="4437142" y="799951"/>
          <a:ext cx="2218571" cy="19432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Gilroy" pitchFamily="2" charset="-52"/>
            </a:rPr>
            <a:t>Челябинский филиал АО «Альфа-Банк»</a:t>
          </a:r>
        </a:p>
      </dsp:txBody>
      <dsp:txXfrm>
        <a:off x="4437142" y="799951"/>
        <a:ext cx="2218571" cy="1943206"/>
      </dsp:txXfrm>
    </dsp:sp>
    <dsp:sp modelId="{A95DA6BC-C712-48CC-B5A3-DCA1972AD1CB}">
      <dsp:nvSpPr>
        <dsp:cNvPr id="0" name=""/>
        <dsp:cNvSpPr/>
      </dsp:nvSpPr>
      <dsp:spPr>
        <a:xfrm>
          <a:off x="6655713" y="799951"/>
          <a:ext cx="2218571" cy="19432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Gilroy" pitchFamily="2" charset="-52"/>
            </a:rPr>
            <a:t>ООО «ПрофИТ»</a:t>
          </a:r>
        </a:p>
      </dsp:txBody>
      <dsp:txXfrm>
        <a:off x="6655713" y="799951"/>
        <a:ext cx="2218571" cy="1943206"/>
      </dsp:txXfrm>
    </dsp:sp>
    <dsp:sp modelId="{C2548243-4020-42A0-8300-4E4DE2541F3A}">
      <dsp:nvSpPr>
        <dsp:cNvPr id="0" name=""/>
        <dsp:cNvSpPr/>
      </dsp:nvSpPr>
      <dsp:spPr>
        <a:xfrm>
          <a:off x="0" y="2743157"/>
          <a:ext cx="8874285" cy="21591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D729C-BA64-4137-A5CB-A69AB9C32097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7BD1-29F4-44A4-9068-20E6BD8C5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D729C-BA64-4137-A5CB-A69AB9C32097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7BD1-29F4-44A4-9068-20E6BD8C5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D729C-BA64-4137-A5CB-A69AB9C32097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7BD1-29F4-44A4-9068-20E6BD8C5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D729C-BA64-4137-A5CB-A69AB9C32097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7BD1-29F4-44A4-9068-20E6BD8C5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D729C-BA64-4137-A5CB-A69AB9C32097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7BD1-29F4-44A4-9068-20E6BD8C5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D729C-BA64-4137-A5CB-A69AB9C32097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7BD1-29F4-44A4-9068-20E6BD8C5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D729C-BA64-4137-A5CB-A69AB9C32097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7BD1-29F4-44A4-9068-20E6BD8C5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D729C-BA64-4137-A5CB-A69AB9C32097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7BD1-29F4-44A4-9068-20E6BD8C5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D729C-BA64-4137-A5CB-A69AB9C32097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7BD1-29F4-44A4-9068-20E6BD8C5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D729C-BA64-4137-A5CB-A69AB9C32097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7BD1-29F4-44A4-9068-20E6BD8C5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D729C-BA64-4137-A5CB-A69AB9C32097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7BD1-29F4-44A4-9068-20E6BD8C5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D729C-BA64-4137-A5CB-A69AB9C32097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47BD1-29F4-44A4-9068-20E6BD8C5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4.xml"/><Relationship Id="rId7" Type="http://schemas.openxmlformats.org/officeDocument/2006/relationships/image" Target="../media/image1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10" Type="http://schemas.openxmlformats.org/officeDocument/2006/relationships/image" Target="../media/image4.jpeg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11" Type="http://schemas.openxmlformats.org/officeDocument/2006/relationships/image" Target="../media/image14.png"/><Relationship Id="rId5" Type="http://schemas.openxmlformats.org/officeDocument/2006/relationships/image" Target="../media/image8.jpeg"/><Relationship Id="rId10" Type="http://schemas.openxmlformats.org/officeDocument/2006/relationships/image" Target="../media/image13.png"/><Relationship Id="rId4" Type="http://schemas.openxmlformats.org/officeDocument/2006/relationships/image" Target="../media/image7.jpe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5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491630"/>
            <a:ext cx="8352928" cy="1008112"/>
          </a:xfrm>
        </p:spPr>
        <p:txBody>
          <a:bodyPr>
            <a:normAutofit fontScale="77500" lnSpcReduction="20000"/>
          </a:bodyPr>
          <a:lstStyle/>
          <a:p>
            <a:r>
              <a:rPr lang="ru-RU" sz="2600" b="1" dirty="0">
                <a:solidFill>
                  <a:schemeClr val="tx1"/>
                </a:solidFill>
                <a:latin typeface="Gilroy" pitchFamily="2" charset="-52"/>
              </a:rPr>
              <a:t>Экономика и финансы цифровой трансформации: </a:t>
            </a:r>
            <a:br>
              <a:rPr lang="ru-RU" sz="2600" b="1" dirty="0">
                <a:solidFill>
                  <a:schemeClr val="tx1"/>
                </a:solidFill>
                <a:latin typeface="Gilroy" pitchFamily="2" charset="-52"/>
              </a:rPr>
            </a:br>
            <a:r>
              <a:rPr lang="ru-RU" sz="4000" b="1" dirty="0">
                <a:solidFill>
                  <a:schemeClr val="tx2"/>
                </a:solidFill>
                <a:latin typeface="Gilroy" pitchFamily="2" charset="-52"/>
              </a:rPr>
              <a:t>мастер продуктового менеджмента</a:t>
            </a:r>
            <a:endParaRPr lang="ru-RU" sz="2600" b="1" dirty="0">
              <a:solidFill>
                <a:schemeClr val="tx2"/>
              </a:solidFill>
              <a:latin typeface="Gilroy" pitchFamily="2" charset="-5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219822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latin typeface="Gilroy" pitchFamily="2" charset="-52"/>
              </a:rPr>
              <a:t>Руководитель программы:</a:t>
            </a:r>
          </a:p>
          <a:p>
            <a:r>
              <a:rPr lang="ru-RU" dirty="0">
                <a:latin typeface="Gilroy" pitchFamily="2" charset="-52"/>
              </a:rPr>
              <a:t>Соловьева Ирина Александровна, </a:t>
            </a:r>
          </a:p>
          <a:p>
            <a:r>
              <a:rPr lang="ru-RU" dirty="0">
                <a:latin typeface="Gilroy" pitchFamily="2" charset="-52"/>
              </a:rPr>
              <a:t>д.э.н., зав. кафедрой экономики и финансов, </a:t>
            </a:r>
          </a:p>
          <a:p>
            <a:r>
              <a:rPr lang="ru-RU" dirty="0">
                <a:latin typeface="Gilroy" pitchFamily="2" charset="-52"/>
              </a:rPr>
              <a:t>дипломированный  </a:t>
            </a:r>
            <a:r>
              <a:rPr lang="en-US" dirty="0">
                <a:latin typeface="Gilroy" pitchFamily="2" charset="-52"/>
              </a:rPr>
              <a:t>p</a:t>
            </a:r>
            <a:r>
              <a:rPr lang="ru-RU" dirty="0">
                <a:latin typeface="Gilroy" pitchFamily="2" charset="-52"/>
              </a:rPr>
              <a:t>roduct manager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7494"/>
            <a:ext cx="8229600" cy="565571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Gilroy" pitchFamily="2" charset="-52"/>
              </a:rPr>
              <a:t>Цель реализации программы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37178" y="1079317"/>
            <a:ext cx="5979305" cy="72352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 lnSpcReduction="10000"/>
          </a:bodyPr>
          <a:lstStyle/>
          <a:p>
            <a:pPr algn="ctr">
              <a:buNone/>
            </a:pPr>
            <a:r>
              <a:rPr lang="ru-RU" sz="1400" dirty="0">
                <a:latin typeface="Gilroy" panose="00000500000000000000" pitchFamily="2" charset="-52"/>
              </a:rPr>
              <a:t>приобретение новой квалификации «Менеджер продуктов </a:t>
            </a:r>
            <a:br>
              <a:rPr lang="ru-RU" sz="1400" dirty="0">
                <a:latin typeface="Gilroy" panose="00000500000000000000" pitchFamily="2" charset="-52"/>
              </a:rPr>
            </a:br>
            <a:r>
              <a:rPr lang="ru-RU" sz="1400" dirty="0">
                <a:latin typeface="Gilroy" panose="00000500000000000000" pitchFamily="2" charset="-52"/>
              </a:rPr>
              <a:t>в области информационных технологий» (</a:t>
            </a:r>
            <a:r>
              <a:rPr lang="en-US" sz="1400" b="1" dirty="0">
                <a:latin typeface="Gilroy" panose="00000500000000000000" pitchFamily="2" charset="-52"/>
              </a:rPr>
              <a:t>p</a:t>
            </a:r>
            <a:r>
              <a:rPr lang="ru-RU" sz="1400" b="1" dirty="0">
                <a:latin typeface="Gilroy" panose="00000500000000000000" pitchFamily="2" charset="-52"/>
              </a:rPr>
              <a:t>roduct manager</a:t>
            </a:r>
            <a:r>
              <a:rPr lang="ru-RU" sz="1400" dirty="0">
                <a:latin typeface="Gilroy" panose="00000500000000000000" pitchFamily="2" charset="-52"/>
              </a:rPr>
              <a:t>)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436" y="1913633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roy" panose="00000500000000000000" pitchFamily="2" charset="-52"/>
                <a:ea typeface="+mj-ea"/>
                <a:cs typeface="+mj-cs"/>
              </a:rPr>
              <a:t>Задачи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225560" y="2616381"/>
          <a:ext cx="8712968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584293417"/>
              </p:ext>
            </p:extLst>
          </p:nvPr>
        </p:nvGraphicFramePr>
        <p:xfrm>
          <a:off x="309186" y="957289"/>
          <a:ext cx="8749295" cy="1434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398106" y="328398"/>
            <a:ext cx="8229600" cy="590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>
                <a:latin typeface="Gilroy" pitchFamily="2" charset="-52"/>
                <a:ea typeface="+mj-ea"/>
                <a:cs typeface="+mj-cs"/>
              </a:rPr>
              <a:t>Учебные </a:t>
            </a:r>
            <a:r>
              <a:rPr lang="ru-RU" sz="4400" dirty="0" smtClean="0">
                <a:latin typeface="Gilroy" pitchFamily="2" charset="-52"/>
                <a:ea typeface="+mj-ea"/>
                <a:cs typeface="+mj-cs"/>
              </a:rPr>
              <a:t>модули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roy" pitchFamily="2" charset="-52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03249" y="2495269"/>
            <a:ext cx="8229600" cy="6727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roy" pitchFamily="2" charset="-52"/>
                <a:ea typeface="+mj-ea"/>
                <a:cs typeface="+mj-cs"/>
              </a:rPr>
              <a:t>Информация о программе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roy" pitchFamily="2" charset="-52"/>
              <a:ea typeface="+mj-ea"/>
              <a:cs typeface="+mj-cs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337261258"/>
              </p:ext>
            </p:extLst>
          </p:nvPr>
        </p:nvGraphicFramePr>
        <p:xfrm>
          <a:off x="315764" y="3162654"/>
          <a:ext cx="8544396" cy="1728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>
                <a:latin typeface="Gilroy" panose="00000500000000000000" pitchFamily="2" charset="-52"/>
              </a:rPr>
              <a:t>Практика и трудоустройство</a:t>
            </a:r>
          </a:p>
        </p:txBody>
      </p:sp>
      <p:graphicFrame>
        <p:nvGraphicFramePr>
          <p:cNvPr id="4" name="Содержимое 5"/>
          <p:cNvGraphicFramePr>
            <a:graphicFrameLocks/>
          </p:cNvGraphicFramePr>
          <p:nvPr/>
        </p:nvGraphicFramePr>
        <p:xfrm>
          <a:off x="105254" y="2059044"/>
          <a:ext cx="8874285" cy="3084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Райффайзенбанк объявляет финансовые результаты за 9 месяцев 2018 года по  МСФО: Санкт-Петербург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81602" y="3664178"/>
            <a:ext cx="991762" cy="967028"/>
          </a:xfrm>
          <a:prstGeom prst="rect">
            <a:avLst/>
          </a:prstGeom>
          <a:noFill/>
        </p:spPr>
      </p:pic>
      <p:pic>
        <p:nvPicPr>
          <p:cNvPr id="6" name="Picture 6" descr="Альфа-банк | Forbes.ru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50453" y="3476576"/>
            <a:ext cx="1225357" cy="1225357"/>
          </a:xfrm>
          <a:prstGeom prst="rect">
            <a:avLst/>
          </a:prstGeom>
          <a:noFill/>
        </p:spPr>
      </p:pic>
      <p:pic>
        <p:nvPicPr>
          <p:cNvPr id="7" name="Picture 8" descr="Профит&quot;: Создание сайтов в Миассе, Челябинске | ВКонтакте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54228" y="3615945"/>
            <a:ext cx="1728192" cy="773366"/>
          </a:xfrm>
          <a:prstGeom prst="rect">
            <a:avLst/>
          </a:prstGeom>
          <a:noFill/>
        </p:spPr>
      </p:pic>
      <p:pic>
        <p:nvPicPr>
          <p:cNvPr id="8" name="Picture 14" descr="Xpag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43363" y="3675678"/>
            <a:ext cx="993340" cy="993341"/>
          </a:xfrm>
          <a:prstGeom prst="rect">
            <a:avLst/>
          </a:prstGeom>
          <a:noFill/>
        </p:spPr>
      </p:pic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44725" y="1265934"/>
            <a:ext cx="8834815" cy="10302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/>
          <a:p>
            <a:r>
              <a:rPr lang="ru-RU" sz="1400" b="1" u="sng" dirty="0">
                <a:latin typeface="Gilroy" pitchFamily="2" charset="-52"/>
              </a:rPr>
              <a:t>По данным </a:t>
            </a:r>
            <a:r>
              <a:rPr lang="en-US" sz="1400" b="1" u="sng" dirty="0">
                <a:latin typeface="Gilroy" pitchFamily="2" charset="-52"/>
              </a:rPr>
              <a:t>hh.ru </a:t>
            </a:r>
            <a:r>
              <a:rPr lang="en-US" sz="1400" dirty="0">
                <a:latin typeface="Gilroy" pitchFamily="2" charset="-52"/>
              </a:rPr>
              <a:t/>
            </a:r>
            <a:br>
              <a:rPr lang="en-US" sz="1400" dirty="0">
                <a:latin typeface="Gilroy" pitchFamily="2" charset="-52"/>
              </a:rPr>
            </a:br>
            <a:r>
              <a:rPr lang="ru-RU" sz="1400" dirty="0">
                <a:latin typeface="Gilroy" pitchFamily="2" charset="-52"/>
              </a:rPr>
              <a:t>Менеджер в сфере информационных технологий: </a:t>
            </a:r>
            <a:br>
              <a:rPr lang="ru-RU" sz="1400" dirty="0">
                <a:latin typeface="Gilroy" pitchFamily="2" charset="-52"/>
              </a:rPr>
            </a:br>
            <a:r>
              <a:rPr lang="ru-RU" sz="1400" dirty="0">
                <a:latin typeface="Gilroy" pitchFamily="2" charset="-52"/>
              </a:rPr>
              <a:t>	- по России более 1800 вакансий, уровень заработной платы от 80 до </a:t>
            </a:r>
            <a:r>
              <a:rPr lang="ru-RU" sz="1400" b="1" dirty="0">
                <a:latin typeface="Gilroy" pitchFamily="2" charset="-52"/>
              </a:rPr>
              <a:t>500</a:t>
            </a:r>
            <a:r>
              <a:rPr lang="ru-RU" sz="1400" dirty="0">
                <a:latin typeface="Gilroy" pitchFamily="2" charset="-52"/>
              </a:rPr>
              <a:t> тыс. руб.</a:t>
            </a:r>
            <a:br>
              <a:rPr lang="ru-RU" sz="1400" dirty="0">
                <a:latin typeface="Gilroy" pitchFamily="2" charset="-52"/>
              </a:rPr>
            </a:br>
            <a:r>
              <a:rPr lang="ru-RU" sz="1400" dirty="0">
                <a:latin typeface="Gilroy" pitchFamily="2" charset="-52"/>
              </a:rPr>
              <a:t>	- в Челябинске более 40 вакансий, уровень зарплат от 80 до </a:t>
            </a:r>
            <a:r>
              <a:rPr lang="ru-RU" sz="1400" b="1" dirty="0">
                <a:latin typeface="Gilroy" pitchFamily="2" charset="-52"/>
              </a:rPr>
              <a:t>300</a:t>
            </a:r>
            <a:r>
              <a:rPr lang="ru-RU" sz="1400" dirty="0">
                <a:latin typeface="Gilroy" pitchFamily="2" charset="-52"/>
              </a:rPr>
              <a:t> тыс. руб.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16D861-6FD6-19EB-8CE3-C133C0131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41" y="341619"/>
            <a:ext cx="6012673" cy="501658"/>
          </a:xfrm>
        </p:spPr>
        <p:txBody>
          <a:bodyPr>
            <a:noAutofit/>
          </a:bodyPr>
          <a:lstStyle/>
          <a:p>
            <a:r>
              <a:rPr lang="ru-RU" sz="4000" dirty="0">
                <a:latin typeface="Gilroy" pitchFamily="2" charset="-52"/>
              </a:rPr>
              <a:t>Команда Программы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BF0BBC4-6B2D-C7C7-32BF-08A78FD29DC1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867" y="429839"/>
            <a:ext cx="1499850" cy="449342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E1D8D79-6F42-93BB-E525-A550790F838C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82" t="9169" r="20281" b="71803"/>
          <a:stretch/>
        </p:blipFill>
        <p:spPr>
          <a:xfrm>
            <a:off x="5950913" y="320215"/>
            <a:ext cx="1401955" cy="66859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58A80877-9BBA-AEA8-4D9B-6BAA4854A420}"/>
              </a:ext>
            </a:extLst>
          </p:cNvPr>
          <p:cNvSpPr txBox="1"/>
          <p:nvPr/>
        </p:nvSpPr>
        <p:spPr>
          <a:xfrm>
            <a:off x="4407540" y="2347730"/>
            <a:ext cx="2197192" cy="68480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800" b="1" dirty="0">
                <a:latin typeface="Gilroy" pitchFamily="2" charset="-52"/>
              </a:rPr>
              <a:t>Подшивалова Мария Владимировна – </a:t>
            </a:r>
            <a:br>
              <a:rPr lang="ru-RU" sz="800" b="1" dirty="0">
                <a:latin typeface="Gilroy" pitchFamily="2" charset="-52"/>
              </a:rPr>
            </a:br>
            <a:r>
              <a:rPr lang="ru-RU" sz="800" dirty="0">
                <a:latin typeface="Gilroy" pitchFamily="2" charset="-52"/>
              </a:rPr>
              <a:t>д.э.н., преподаватель модуля «Выбор источников финансирования в зависимости от стадии зрелости цифрового продукта»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46E4141-D537-9573-7129-7D265E91667C}"/>
              </a:ext>
            </a:extLst>
          </p:cNvPr>
          <p:cNvSpPr txBox="1"/>
          <p:nvPr/>
        </p:nvSpPr>
        <p:spPr>
          <a:xfrm>
            <a:off x="6611309" y="2332012"/>
            <a:ext cx="2434015" cy="80791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800" b="1" dirty="0">
                <a:latin typeface="Gilroy" pitchFamily="2" charset="-52"/>
              </a:rPr>
              <a:t>Баева Дарья Александровна</a:t>
            </a:r>
            <a:r>
              <a:rPr lang="ru-RU" sz="800" dirty="0">
                <a:latin typeface="Gilroy" pitchFamily="2" charset="-52"/>
              </a:rPr>
              <a:t> </a:t>
            </a:r>
            <a:r>
              <a:rPr lang="ru-RU" sz="800" b="1" dirty="0">
                <a:latin typeface="Gilroy" pitchFamily="2" charset="-52"/>
              </a:rPr>
              <a:t>–</a:t>
            </a:r>
            <a:r>
              <a:rPr lang="ru-RU" sz="800" dirty="0">
                <a:latin typeface="Gilroy" pitchFamily="2" charset="-52"/>
              </a:rPr>
              <a:t> </a:t>
            </a:r>
            <a:br>
              <a:rPr lang="ru-RU" sz="800" dirty="0">
                <a:latin typeface="Gilroy" pitchFamily="2" charset="-52"/>
              </a:rPr>
            </a:br>
            <a:r>
              <a:rPr lang="ru-RU" sz="800" dirty="0">
                <a:latin typeface="Gilroy" pitchFamily="2" charset="-52"/>
              </a:rPr>
              <a:t>к.э.н., директор ООО «ПрофИТ», преподаватель модулей «Юнит-экономика </a:t>
            </a:r>
            <a:br>
              <a:rPr lang="ru-RU" sz="800" dirty="0">
                <a:latin typeface="Gilroy" pitchFamily="2" charset="-52"/>
              </a:rPr>
            </a:br>
            <a:r>
              <a:rPr lang="ru-RU" sz="800" dirty="0">
                <a:latin typeface="Gilroy" pitchFamily="2" charset="-52"/>
              </a:rPr>
              <a:t>и P&amp;L цифрового продукта», «Финансовое планирование и бюджетирование</a:t>
            </a:r>
            <a:r>
              <a:rPr lang="en-US" sz="800" dirty="0">
                <a:latin typeface="Gilroy" pitchFamily="2" charset="-52"/>
              </a:rPr>
              <a:t> </a:t>
            </a:r>
            <a:r>
              <a:rPr lang="ru-RU" sz="800" dirty="0">
                <a:latin typeface="Gilroy" pitchFamily="2" charset="-52"/>
              </a:rPr>
              <a:t>цифровых решений»</a:t>
            </a:r>
          </a:p>
        </p:txBody>
      </p:sp>
      <p:pic>
        <p:nvPicPr>
          <p:cNvPr id="5128" name="Picture 8" descr="http://hsem.susu.ru/fmcc/wp-content/uploads/sites/33/2016/05/baeva-210x3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6088" y="1040910"/>
            <a:ext cx="912983" cy="1306073"/>
          </a:xfrm>
          <a:prstGeom prst="rect">
            <a:avLst/>
          </a:prstGeom>
          <a:noFill/>
        </p:spPr>
      </p:pic>
      <p:sp>
        <p:nvSpPr>
          <p:cNvPr id="23" name="Прямоугольник 22"/>
          <p:cNvSpPr/>
          <p:nvPr/>
        </p:nvSpPr>
        <p:spPr>
          <a:xfrm>
            <a:off x="105256" y="2348495"/>
            <a:ext cx="2052465" cy="80791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800" b="1" dirty="0">
                <a:latin typeface="Gilroy" pitchFamily="2" charset="-52"/>
              </a:rPr>
              <a:t>Соловьева Ирина Александровна - </a:t>
            </a:r>
            <a:r>
              <a:rPr lang="ru-RU" sz="800" dirty="0">
                <a:latin typeface="Gilroy" pitchFamily="2" charset="-52"/>
              </a:rPr>
              <a:t>д.э.н., зав. кафедрой экономики и финансов, </a:t>
            </a:r>
            <a:r>
              <a:rPr lang="en-US" sz="800" dirty="0">
                <a:latin typeface="Gilroy" pitchFamily="2" charset="-52"/>
              </a:rPr>
              <a:t>product manager</a:t>
            </a:r>
            <a:r>
              <a:rPr lang="ru-RU" sz="800" dirty="0">
                <a:latin typeface="Gilroy" pitchFamily="2" charset="-52"/>
              </a:rPr>
              <a:t>, преподаватель модуля «Оценка экономической эффективности и метрики цифрового продукта»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190613" y="2348474"/>
            <a:ext cx="2098515" cy="68480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800" b="1" dirty="0">
                <a:latin typeface="Gilroy" pitchFamily="2" charset="-52"/>
              </a:rPr>
              <a:t>Вайсман Елена Давидовна  -</a:t>
            </a:r>
            <a:r>
              <a:rPr lang="ru-RU" sz="800" dirty="0">
                <a:latin typeface="Gilroy" pitchFamily="2" charset="-52"/>
              </a:rPr>
              <a:t/>
            </a:r>
            <a:br>
              <a:rPr lang="ru-RU" sz="800" dirty="0">
                <a:latin typeface="Gilroy" pitchFamily="2" charset="-52"/>
              </a:rPr>
            </a:br>
            <a:r>
              <a:rPr lang="ru-RU" sz="800" dirty="0">
                <a:latin typeface="Gilroy" pitchFamily="2" charset="-52"/>
              </a:rPr>
              <a:t> д.э.н.,</a:t>
            </a:r>
            <a:r>
              <a:rPr lang="en-US" sz="800" dirty="0">
                <a:latin typeface="Gilroy" pitchFamily="2" charset="-52"/>
              </a:rPr>
              <a:t> </a:t>
            </a:r>
            <a:r>
              <a:rPr lang="ru-RU" sz="800" dirty="0">
                <a:latin typeface="Gilroy" pitchFamily="2" charset="-52"/>
              </a:rPr>
              <a:t>профессор,</a:t>
            </a:r>
          </a:p>
          <a:p>
            <a:pPr algn="ctr"/>
            <a:r>
              <a:rPr lang="ru-RU" sz="800" dirty="0">
                <a:latin typeface="Gilroy" pitchFamily="2" charset="-52"/>
              </a:rPr>
              <a:t>преподаватель модуля «Маркетинг инноваций и оценка рыночного потенциала инновационного продукта»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46E4141-D537-9573-7129-7D265E91667C}"/>
              </a:ext>
            </a:extLst>
          </p:cNvPr>
          <p:cNvSpPr txBox="1"/>
          <p:nvPr/>
        </p:nvSpPr>
        <p:spPr>
          <a:xfrm>
            <a:off x="1" y="4458697"/>
            <a:ext cx="2355072" cy="68480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800" b="1" dirty="0">
                <a:latin typeface="Gilroy" pitchFamily="2" charset="-52"/>
              </a:rPr>
              <a:t>Морозова Лариса </a:t>
            </a:r>
            <a:r>
              <a:rPr lang="ru-RU" sz="800" b="1" dirty="0" err="1">
                <a:latin typeface="Gilroy" pitchFamily="2" charset="-52"/>
              </a:rPr>
              <a:t>Шагиевна</a:t>
            </a:r>
            <a:r>
              <a:rPr lang="ru-RU" sz="800" dirty="0">
                <a:latin typeface="Gilroy" pitchFamily="2" charset="-52"/>
              </a:rPr>
              <a:t> </a:t>
            </a:r>
            <a:r>
              <a:rPr lang="ru-RU" sz="800" b="1" dirty="0">
                <a:latin typeface="Gilroy" pitchFamily="2" charset="-52"/>
              </a:rPr>
              <a:t>– </a:t>
            </a:r>
            <a:br>
              <a:rPr lang="ru-RU" sz="800" b="1" dirty="0">
                <a:latin typeface="Gilroy" pitchFamily="2" charset="-52"/>
              </a:rPr>
            </a:br>
            <a:r>
              <a:rPr lang="ru-RU" sz="800" dirty="0">
                <a:latin typeface="Gilroy" pitchFamily="2" charset="-52"/>
              </a:rPr>
              <a:t>к.э.н.,  специалист по </a:t>
            </a:r>
            <a:r>
              <a:rPr lang="ru-RU" sz="800" dirty="0" err="1">
                <a:latin typeface="Gilroy" pitchFamily="2" charset="-52"/>
              </a:rPr>
              <a:t>Data</a:t>
            </a:r>
            <a:r>
              <a:rPr lang="ru-RU" sz="800" dirty="0">
                <a:latin typeface="Gilroy" pitchFamily="2" charset="-52"/>
              </a:rPr>
              <a:t> </a:t>
            </a:r>
            <a:r>
              <a:rPr lang="en-US" sz="800" dirty="0">
                <a:latin typeface="Gilroy" pitchFamily="2" charset="-52"/>
              </a:rPr>
              <a:t>S</a:t>
            </a:r>
            <a:r>
              <a:rPr lang="ru-RU" sz="800" dirty="0">
                <a:latin typeface="Gilroy" pitchFamily="2" charset="-52"/>
              </a:rPr>
              <a:t>cience,</a:t>
            </a:r>
            <a:r>
              <a:rPr lang="en-US" sz="800" dirty="0">
                <a:latin typeface="Gilroy" pitchFamily="2" charset="-52"/>
              </a:rPr>
              <a:t> </a:t>
            </a:r>
            <a:r>
              <a:rPr lang="ru-RU" sz="800" dirty="0">
                <a:latin typeface="Gilroy" pitchFamily="2" charset="-52"/>
              </a:rPr>
              <a:t>преподаватель модуля «Data </a:t>
            </a:r>
            <a:r>
              <a:rPr lang="en-US" sz="800" dirty="0">
                <a:latin typeface="Gilroy" pitchFamily="2" charset="-52"/>
              </a:rPr>
              <a:t>S</a:t>
            </a:r>
            <a:r>
              <a:rPr lang="ru-RU" sz="800" dirty="0">
                <a:latin typeface="Gilroy" pitchFamily="2" charset="-52"/>
              </a:rPr>
              <a:t>cience и управление рисками при реализации</a:t>
            </a:r>
            <a:br>
              <a:rPr lang="ru-RU" sz="800" dirty="0">
                <a:latin typeface="Gilroy" pitchFamily="2" charset="-52"/>
              </a:rPr>
            </a:br>
            <a:r>
              <a:rPr lang="ru-RU" sz="800" dirty="0">
                <a:latin typeface="Gilroy" pitchFamily="2" charset="-52"/>
              </a:rPr>
              <a:t> </a:t>
            </a:r>
            <a:r>
              <a:rPr lang="en-US" sz="800" dirty="0">
                <a:latin typeface="Gilroy" pitchFamily="2" charset="-52"/>
              </a:rPr>
              <a:t>IT</a:t>
            </a:r>
            <a:r>
              <a:rPr lang="ru-RU" sz="800" dirty="0">
                <a:latin typeface="Gilroy" pitchFamily="2" charset="-52"/>
              </a:rPr>
              <a:t>-решений»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46E4141-D537-9573-7129-7D265E91667C}"/>
              </a:ext>
            </a:extLst>
          </p:cNvPr>
          <p:cNvSpPr txBox="1"/>
          <p:nvPr/>
        </p:nvSpPr>
        <p:spPr>
          <a:xfrm>
            <a:off x="2236662" y="4458697"/>
            <a:ext cx="2249819" cy="68480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800" b="1" dirty="0">
                <a:latin typeface="Gilroy" pitchFamily="2" charset="-52"/>
              </a:rPr>
              <a:t>Сухих Елена Генриховна</a:t>
            </a:r>
            <a:r>
              <a:rPr lang="ru-RU" sz="800" dirty="0">
                <a:latin typeface="Gilroy" pitchFamily="2" charset="-52"/>
              </a:rPr>
              <a:t> </a:t>
            </a:r>
            <a:r>
              <a:rPr lang="ru-RU" sz="800" b="1" dirty="0">
                <a:latin typeface="Gilroy" pitchFamily="2" charset="-52"/>
              </a:rPr>
              <a:t>–</a:t>
            </a:r>
            <a:r>
              <a:rPr lang="ru-RU" sz="800" dirty="0">
                <a:latin typeface="Gilroy" pitchFamily="2" charset="-52"/>
              </a:rPr>
              <a:t> </a:t>
            </a:r>
            <a:br>
              <a:rPr lang="ru-RU" sz="800" dirty="0">
                <a:latin typeface="Gilroy" pitchFamily="2" charset="-52"/>
              </a:rPr>
            </a:br>
            <a:r>
              <a:rPr lang="ru-RU" sz="800" dirty="0">
                <a:latin typeface="Gilroy" pitchFamily="2" charset="-52"/>
              </a:rPr>
              <a:t>к.э.н., операционный менеджер, преподаватель модуля «Определение стратегии  выхода на рынок и продвижения цифрового продукта»</a:t>
            </a:r>
          </a:p>
        </p:txBody>
      </p:sp>
      <p:pic>
        <p:nvPicPr>
          <p:cNvPr id="5132" name="Picture 12" descr="http://hsem.susu.ru/fmcc/wp-content/uploads/sites/33/2019/06/Suhih-E.G.-e1643701009196-222x30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87995" y="3178896"/>
            <a:ext cx="935390" cy="1268113"/>
          </a:xfrm>
          <a:prstGeom prst="rect">
            <a:avLst/>
          </a:prstGeom>
          <a:noFill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0726" y="986043"/>
            <a:ext cx="983451" cy="1329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8350" y="3217640"/>
            <a:ext cx="1019412" cy="1249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40394" y="1006498"/>
            <a:ext cx="1039387" cy="131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74745" y="976725"/>
            <a:ext cx="1047816" cy="1338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46980" y="3179159"/>
            <a:ext cx="959115" cy="1278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323628" y="3197110"/>
            <a:ext cx="1029914" cy="1269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E46E4141-D537-9573-7129-7D265E91667C}"/>
              </a:ext>
            </a:extLst>
          </p:cNvPr>
          <p:cNvSpPr txBox="1"/>
          <p:nvPr/>
        </p:nvSpPr>
        <p:spPr>
          <a:xfrm>
            <a:off x="6735205" y="4483132"/>
            <a:ext cx="2310120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lvl="0" algn="ctr"/>
            <a:r>
              <a:rPr lang="ru-RU" sz="800" b="1" dirty="0" err="1">
                <a:latin typeface="Gilroy" pitchFamily="2" charset="-52"/>
              </a:rPr>
              <a:t>Чуракаев</a:t>
            </a:r>
            <a:r>
              <a:rPr lang="ru-RU" sz="800" b="1" dirty="0">
                <a:latin typeface="Gilroy" pitchFamily="2" charset="-52"/>
              </a:rPr>
              <a:t> Ильдар </a:t>
            </a:r>
            <a:r>
              <a:rPr lang="ru-RU" sz="800" b="1" dirty="0" err="1">
                <a:latin typeface="Gilroy" pitchFamily="2" charset="-52"/>
              </a:rPr>
              <a:t>Мансурович</a:t>
            </a:r>
            <a:r>
              <a:rPr lang="ru-RU" sz="800" b="1" dirty="0">
                <a:latin typeface="Gilroy" pitchFamily="2" charset="-52"/>
              </a:rPr>
              <a:t> – </a:t>
            </a:r>
            <a:br>
              <a:rPr lang="ru-RU" sz="800" b="1" dirty="0">
                <a:latin typeface="Gilroy" pitchFamily="2" charset="-52"/>
              </a:rPr>
            </a:br>
            <a:r>
              <a:rPr lang="ru-RU" sz="800" dirty="0">
                <a:latin typeface="Gilroy" pitchFamily="2" charset="-52"/>
              </a:rPr>
              <a:t>владелец ООО «ДИДЖИТАЛ-ПРОДАКШН» - </a:t>
            </a:r>
          </a:p>
          <a:p>
            <a:pPr algn="ctr"/>
            <a:r>
              <a:rPr lang="ru-RU" sz="800" dirty="0">
                <a:latin typeface="Gilroy" pitchFamily="2" charset="-52"/>
              </a:rPr>
              <a:t>компании-разработчика программного обеспечения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46E4141-D537-9573-7129-7D265E91667C}"/>
              </a:ext>
            </a:extLst>
          </p:cNvPr>
          <p:cNvSpPr txBox="1"/>
          <p:nvPr/>
        </p:nvSpPr>
        <p:spPr>
          <a:xfrm>
            <a:off x="4558845" y="4449203"/>
            <a:ext cx="2152239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800" b="1" dirty="0" err="1">
                <a:latin typeface="Gilroy" pitchFamily="2" charset="-52"/>
              </a:rPr>
              <a:t>Фельк</a:t>
            </a:r>
            <a:r>
              <a:rPr lang="ru-RU" sz="800" b="1" dirty="0">
                <a:latin typeface="Gilroy" pitchFamily="2" charset="-52"/>
              </a:rPr>
              <a:t> Зинаида Александровна – </a:t>
            </a:r>
            <a:br>
              <a:rPr lang="ru-RU" sz="800" b="1" dirty="0">
                <a:latin typeface="Gilroy" pitchFamily="2" charset="-52"/>
              </a:rPr>
            </a:br>
            <a:r>
              <a:rPr lang="ru-RU" sz="800" dirty="0">
                <a:latin typeface="Gilroy" pitchFamily="2" charset="-52"/>
              </a:rPr>
              <a:t>к.э.н., начальник службы внутреннего контроля ПАО </a:t>
            </a:r>
            <a:r>
              <a:rPr lang="ru-RU" sz="800" dirty="0" err="1">
                <a:latin typeface="Gilroy" pitchFamily="2" charset="-52"/>
              </a:rPr>
              <a:t>Челиндбанк</a:t>
            </a:r>
            <a:endParaRPr lang="ru-RU" sz="800" dirty="0">
              <a:latin typeface="Gilroy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7157216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299</Words>
  <Application>Microsoft Office PowerPoint</Application>
  <PresentationFormat>Экран (16:9)</PresentationFormat>
  <Paragraphs>47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Gilroy</vt:lpstr>
      <vt:lpstr>Тема Office</vt:lpstr>
      <vt:lpstr> </vt:lpstr>
      <vt:lpstr>Цель реализации программы</vt:lpstr>
      <vt:lpstr>Презентация PowerPoint</vt:lpstr>
      <vt:lpstr>Практика и трудоустройство</vt:lpstr>
      <vt:lpstr>Команда Программы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morozova</dc:creator>
  <cp:lastModifiedBy>Бирюкова Дарья Вячеславовна</cp:lastModifiedBy>
  <cp:revision>68</cp:revision>
  <dcterms:created xsi:type="dcterms:W3CDTF">2023-09-05T08:39:10Z</dcterms:created>
  <dcterms:modified xsi:type="dcterms:W3CDTF">2023-09-06T12:25:22Z</dcterms:modified>
</cp:coreProperties>
</file>