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75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51C6-6121-056D-2501-B5E4C48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F48BB-E13D-C928-C5DC-1D656C56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1B90-9715-542E-CDC7-BF8657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BA755-6618-043F-A7EE-E621B161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AD5A-B601-EB16-E15B-A29FD9E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DDA7-D9D8-D719-330C-0EDF2B79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26417-CEF6-95B7-2148-8EAAF7F4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BE0C-0F52-F600-0FD0-FA0D5274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60313-99DF-840E-75F5-2B7F0E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B87F-76E7-7C90-8D59-FA4E9A8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0A744E-A71D-FEB6-C520-FBEDAF9E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2C76B-21C5-9CBB-853A-2C19AE9E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59B5-33FA-66E6-A7DF-56495939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A01B7-85C9-7434-9CEC-6EAD371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F9CD5-77FF-5907-9F76-59929AC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CD89D-716F-12EA-154E-1AAE5E1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E3B7-BDEE-4004-4520-6EC3E444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0B75-159B-43CD-3661-537E26B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3B7CD-3F8B-8931-34AA-517B9728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ECD-3BD7-681B-70FA-C07E3EF0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28930-D4DB-8A83-8DD9-B22446C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9BD2C-976D-9081-19A2-D687D9BD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6FA4-A6C9-FA4F-1B1C-B9D817E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B2D0-A2A5-7DED-D3E5-071A5DB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F6FA-D90A-96AF-1716-700AC93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C7535-B790-84A7-5B84-7AB59DFC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90AC5-DE43-9B3E-0FB6-BD97551D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BE640-2099-10A9-E60F-020223BF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86D06-73FF-B896-D844-41C528D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E2079-EA0E-EA2E-D6CC-F5C4D3B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7294D-AC47-9DAD-C77A-63D29846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CF8C0-0131-29A5-21A7-F0EA7A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03B18-C90D-67E4-8FBF-8F5C2E24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77ED-7D6B-0EF5-5632-FADD489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0C491-4CCB-3BB9-AD6C-110DFD09C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DE155-2709-5F62-BC46-4B47BA42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EF3E10-A9E0-B953-DE66-D3F46B3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A8909-A202-DEBE-72CE-242F51B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8B8EC-4DDA-0B76-4327-8A8AEBE7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96DE-746B-9DF3-E19E-F85F2EF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BBB70-602A-7992-EA5E-8F7980F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718518-0A48-AD67-8699-C21E6533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12A6DB-1170-3318-7F85-6E2DE81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21369-C263-B47C-0BAF-17E3CD7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11D04-3F2B-FCF1-61A0-6FA30E6A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70C83-6D31-05EE-97EB-E9BE15E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8D93-2EEE-E863-2B6B-DD6A28B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8A11C-E3EA-1903-7E18-3766A59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E8874-2022-36C1-47A7-FD637D41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9D5D0-88D1-D694-31E4-0B2C8DF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58FDE-EC83-0956-F46A-A3A37B68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A1F75-62C6-4E4D-395E-B2CFDA9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DE42-DB2B-15DB-53EF-98D0BF5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5079BC-A06A-9937-8A4B-E87B3076E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4DFC-6FDD-7987-4DA1-298755BA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B7390-A631-C716-5FE4-464B070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39C32-5340-6A73-6F2C-5F8F177A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56F9B-3919-EC43-0388-DB86097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3D0A-323E-8883-4031-5B8366D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2E119-2D23-74EE-39E2-E5446F9D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7040E-2D7E-13D5-C1F5-B91CF44E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35A0-BD8C-BC4F-061A-BE60C3DD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09940-FD1F-A0A1-6CEB-95C3694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9873"/>
            <a:ext cx="5573486" cy="4172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E5E25-24A3-8DF0-AB85-7BF8A3C7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462" y="2348072"/>
            <a:ext cx="10319657" cy="859127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+mn-lt"/>
              </a:rPr>
              <a:t>Финансовое моделирование и обоснование инвестиционных проектов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0B8-33CD-FD38-C75A-B4AE3E56A755}"/>
              </a:ext>
            </a:extLst>
          </p:cNvPr>
          <p:cNvSpPr txBox="1"/>
          <p:nvPr/>
        </p:nvSpPr>
        <p:spPr>
          <a:xfrm>
            <a:off x="6096000" y="4054176"/>
            <a:ext cx="5808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Руководитель программы:</a:t>
            </a:r>
            <a:endParaRPr lang="ru-RU" sz="2000" b="1" dirty="0"/>
          </a:p>
          <a:p>
            <a:pPr algn="r"/>
            <a:endParaRPr lang="en-US" sz="2000" dirty="0" smtClean="0"/>
          </a:p>
          <a:p>
            <a:pPr algn="r"/>
            <a:r>
              <a:rPr lang="ru-RU" sz="2000" dirty="0" err="1" smtClean="0"/>
              <a:t>Голлай</a:t>
            </a:r>
            <a:r>
              <a:rPr lang="ru-RU" sz="2000" dirty="0" smtClean="0"/>
              <a:t> Александр Владимирович</a:t>
            </a:r>
            <a:r>
              <a:rPr lang="ru-RU" sz="2000" dirty="0"/>
              <a:t>, </a:t>
            </a:r>
            <a:endParaRPr lang="en-US" sz="2000" dirty="0" smtClean="0"/>
          </a:p>
          <a:p>
            <a:pPr algn="r"/>
            <a:r>
              <a:rPr lang="ru-RU" sz="2000" dirty="0" smtClean="0"/>
              <a:t>д.т.н., проректор </a:t>
            </a:r>
            <a:r>
              <a:rPr lang="ru-RU" sz="2000" dirty="0"/>
              <a:t>по цифровой трансформации ЮУрГУ, директор высшей школы электроники и компьютерных </a:t>
            </a:r>
            <a:r>
              <a:rPr lang="ru-RU" sz="2000" dirty="0" smtClean="0"/>
              <a:t>наук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783A-ECED-4109-89A5-EAB13A7B9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500F5-05B4-39F5-07D6-C54BAEF8FC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6" y="179705"/>
            <a:ext cx="9945188" cy="6588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651" y="4979701"/>
            <a:ext cx="5562943" cy="1325563"/>
          </a:xfrm>
          <a:solidFill>
            <a:schemeClr val="accent1">
              <a:alpha val="5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До встречи!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tserrat" panose="00000500000000000000" pitchFamily="2" charset="-52"/>
              </a:rPr>
              <a:t>Цели и задачи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cs typeface="Times New Roman" panose="02020603050405020304" pitchFamily="18" charset="0"/>
              </a:rPr>
              <a:t>Целью </a:t>
            </a:r>
            <a:r>
              <a:rPr lang="ru-RU" dirty="0">
                <a:cs typeface="Times New Roman" panose="02020603050405020304" pitchFamily="18" charset="0"/>
              </a:rPr>
              <a:t>освоения программы является ознакомление слушателей с основами проведения технико-экономических обоснований разработок с использованием современных вычислительных средств.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Задачами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программы являются: ознакомление с основными современными технологиями финансового моделирования, методами проведения оценки инвестиционных проектов, а также оценки и анализа деятельности компаний.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11861"/>
              </p:ext>
            </p:extLst>
          </p:nvPr>
        </p:nvGraphicFramePr>
        <p:xfrm>
          <a:off x="952137" y="1690688"/>
          <a:ext cx="9672319" cy="3834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254">
                <a:tc rowSpan="4">
                  <a:txBody>
                    <a:bodyPr/>
                    <a:lstStyle/>
                    <a:p>
                      <a:r>
                        <a:rPr lang="ru-RU" sz="2400" b="1" dirty="0" smtClean="0"/>
                        <a:t>Модуль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финансовой математики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Модели финансирования инвестиционных проектов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1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Экономическое обоснование инвестиционных проектов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Анализ финансовой отчётности компании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1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Практика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Финансовое моделирование с использованием электронных табличных редакторов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0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Модуль 1: Основы </a:t>
            </a:r>
            <a:r>
              <a:rPr lang="ru-RU" sz="3600" b="1" dirty="0">
                <a:latin typeface="+mn-lt"/>
              </a:rPr>
              <a:t>финансовой математики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422895"/>
              </p:ext>
            </p:extLst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Студенты осваивают основные модели и подходы, используемые в финансовых расчетах. Раздел закладывает фундаментальные знания, необходимые будущему инженеру для оценки экономических эффектов, разрабатываемых им решений.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1. Простые и сложные проценты</a:t>
                      </a:r>
                    </a:p>
                    <a:p>
                      <a:pPr algn="just"/>
                      <a:r>
                        <a:rPr lang="ru-RU" sz="2400" dirty="0" smtClean="0"/>
                        <a:t>2. Дисконтирование и инфляция </a:t>
                      </a:r>
                    </a:p>
                    <a:p>
                      <a:pPr algn="just"/>
                      <a:r>
                        <a:rPr lang="ru-RU" sz="2400" dirty="0" smtClean="0"/>
                        <a:t>3. Процентные ставки </a:t>
                      </a:r>
                    </a:p>
                    <a:p>
                      <a:pPr algn="just"/>
                      <a:r>
                        <a:rPr lang="ru-RU" sz="2400" dirty="0" smtClean="0"/>
                        <a:t>4. Потоки платежей </a:t>
                      </a:r>
                    </a:p>
                    <a:p>
                      <a:pPr algn="just"/>
                      <a:r>
                        <a:rPr lang="ru-RU" sz="2400" dirty="0" smtClean="0"/>
                        <a:t>5. Рента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Модуль 2: </a:t>
            </a:r>
            <a:r>
              <a:rPr lang="ru-RU" sz="3600" b="1" dirty="0">
                <a:latin typeface="+mn-lt"/>
              </a:rPr>
              <a:t>Модели финансирования инвестиционных проектов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73935"/>
              </p:ext>
            </p:extLst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Обучающийся изучает виды привлечения финансовых ресурсов в инвестиционные проекты. Учиться грамотно оценивать затраты на каждую форму инвестировать и выбирать подходящий источник финансирования.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1. Схемы собственного финансирования</a:t>
                      </a:r>
                    </a:p>
                    <a:p>
                      <a:pPr algn="just"/>
                      <a:r>
                        <a:rPr lang="ru-RU" sz="2400" dirty="0" smtClean="0"/>
                        <a:t>2. Схемы привлеченного (долевого и безвозмездного) финансирования</a:t>
                      </a:r>
                    </a:p>
                    <a:p>
                      <a:pPr algn="just"/>
                      <a:r>
                        <a:rPr lang="ru-RU" sz="2400" dirty="0" smtClean="0"/>
                        <a:t>3. Схемы долгового финансирования</a:t>
                      </a:r>
                    </a:p>
                    <a:p>
                      <a:pPr algn="just"/>
                      <a:r>
                        <a:rPr lang="ru-RU" sz="2400" dirty="0" smtClean="0"/>
                        <a:t>4. Схемы комбинированного финансирования</a:t>
                      </a:r>
                    </a:p>
                    <a:p>
                      <a:pPr algn="just"/>
                      <a:r>
                        <a:rPr lang="ru-RU" sz="2400" dirty="0" smtClean="0"/>
                        <a:t>5. Сравнение и выбор схем финансирования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Модуль 3</a:t>
            </a:r>
            <a:r>
              <a:rPr lang="ru-RU" sz="3600" b="1" dirty="0">
                <a:latin typeface="+mn-lt"/>
              </a:rPr>
              <a:t>: Экономическое обоснование инвестиционных проектов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580091"/>
              </p:ext>
            </p:extLst>
          </p:nvPr>
        </p:nvGraphicFramePr>
        <p:xfrm>
          <a:off x="838200" y="1825625"/>
          <a:ext cx="10515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Обучающийся приобретает необходимые навыки для подготовки технико-экономического обоснования инвестиционного проекта.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1. Построение денежных потоков по инвестиционному проекту </a:t>
                      </a:r>
                    </a:p>
                    <a:p>
                      <a:pPr algn="just"/>
                      <a:r>
                        <a:rPr lang="ru-RU" sz="2400" dirty="0" smtClean="0"/>
                        <a:t>2. Критерии оценки инвестиционных проектов </a:t>
                      </a:r>
                    </a:p>
                    <a:p>
                      <a:pPr algn="just"/>
                      <a:r>
                        <a:rPr lang="ru-RU" sz="2400" dirty="0" smtClean="0"/>
                        <a:t>3. Учет влияния инфляции на расчеты </a:t>
                      </a:r>
                    </a:p>
                    <a:p>
                      <a:pPr algn="just"/>
                      <a:r>
                        <a:rPr lang="ru-RU" sz="2400" dirty="0" smtClean="0"/>
                        <a:t>4. Стандарты в области обоснования инвестиционных проектов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Модуль 4: </a:t>
            </a:r>
            <a:r>
              <a:rPr lang="ru-RU" sz="3600" b="1" dirty="0">
                <a:latin typeface="+mn-lt"/>
              </a:rPr>
              <a:t>Анализ финансовой отчётности компании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241483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Студент учиться оценивать финансовое состояние предприятия. Данные знания необходимы для оценки влияния инновационных разработок на эффективность деятельности компаний. А также стоимостной оценки инноваций при создании на базе этой разработки новых компаний (</a:t>
                      </a:r>
                      <a:r>
                        <a:rPr lang="ru-RU" sz="2000" dirty="0" err="1" smtClean="0"/>
                        <a:t>стартапов</a:t>
                      </a:r>
                      <a:r>
                        <a:rPr lang="ru-RU" sz="2000" dirty="0" smtClean="0"/>
                        <a:t>).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1.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Финансовая отчетность компании</a:t>
                      </a:r>
                    </a:p>
                    <a:p>
                      <a:pPr algn="just"/>
                      <a:r>
                        <a:rPr lang="ru-RU" sz="2000" dirty="0" smtClean="0"/>
                        <a:t>2.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Анализ состава и структуры активов и пассивов предприятия. </a:t>
                      </a:r>
                    </a:p>
                    <a:p>
                      <a:pPr algn="just"/>
                      <a:r>
                        <a:rPr lang="ru-RU" sz="2000" dirty="0" smtClean="0"/>
                        <a:t>3. Анализ финансовой устойчивости. </a:t>
                      </a:r>
                    </a:p>
                    <a:p>
                      <a:pPr algn="just"/>
                      <a:r>
                        <a:rPr lang="ru-RU" sz="2000" dirty="0" smtClean="0"/>
                        <a:t>4. Анализ ликвидности, платёжеспособность и инвестиционной привлекательности предприятия. </a:t>
                      </a:r>
                    </a:p>
                    <a:p>
                      <a:pPr algn="just"/>
                      <a:r>
                        <a:rPr lang="ru-RU" sz="2000" dirty="0" smtClean="0"/>
                        <a:t>5. Анализ рентабельности (результативности) деятельности предприятия.</a:t>
                      </a:r>
                    </a:p>
                    <a:p>
                      <a:pPr algn="just"/>
                      <a:r>
                        <a:rPr lang="ru-RU" sz="2000" dirty="0" smtClean="0"/>
                        <a:t>6. Анализ деловой активности и эффективности деятельности предприятия.</a:t>
                      </a:r>
                    </a:p>
                    <a:p>
                      <a:pPr algn="just"/>
                      <a:r>
                        <a:rPr lang="ru-RU" sz="2000" dirty="0" smtClean="0"/>
                        <a:t>7. Диагностика риска банкротства (несостоятельности) предприятия)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Практика</a:t>
            </a:r>
            <a:r>
              <a:rPr lang="ru-RU" sz="3600" b="1" dirty="0">
                <a:latin typeface="+mn-lt"/>
              </a:rPr>
              <a:t>: Финансовое моделирование с использованием электронных табличных редакторов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143103"/>
              </p:ext>
            </p:extLst>
          </p:nvPr>
        </p:nvGraphicFramePr>
        <p:xfrm>
          <a:off x="838200" y="1825625"/>
          <a:ext cx="10515600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Приобретение</a:t>
                      </a:r>
                      <a:r>
                        <a:rPr lang="ru-RU" sz="2000" baseline="0" dirty="0" smtClean="0"/>
                        <a:t> навыков работы в электронных табличных редакторов для решения задач финансового моделирования и обоснования инвестиционных проектов.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Решения задач</a:t>
                      </a:r>
                      <a:r>
                        <a:rPr lang="ru-RU" sz="2000" baseline="0" dirty="0" smtClean="0"/>
                        <a:t> в рамках пройденного теоретического материала:</a:t>
                      </a:r>
                    </a:p>
                    <a:p>
                      <a:pPr algn="just"/>
                      <a:r>
                        <a:rPr lang="ru-RU" sz="2000" dirty="0" smtClean="0"/>
                        <a:t>Модуль 1. Основы финансовой математики</a:t>
                      </a:r>
                    </a:p>
                    <a:p>
                      <a:pPr algn="just"/>
                      <a:r>
                        <a:rPr lang="ru-RU" sz="2000" dirty="0" smtClean="0"/>
                        <a:t>Модуль 2. Экономическое обоснование инвестиционных проектов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Модуль 3. Модели финансирования инвестиционных проектов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Модуль 4. Основы финансовой математики</a:t>
                      </a:r>
                    </a:p>
                    <a:p>
                      <a:pPr algn="just"/>
                      <a:endParaRPr lang="ru-RU" sz="2000" dirty="0" smtClean="0"/>
                    </a:p>
                    <a:p>
                      <a:pPr algn="just"/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5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7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Универсальной основой для финансового моделирования являются табличные редакторы.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774003"/>
            <a:ext cx="4060371" cy="3537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07" y="3431177"/>
            <a:ext cx="1654236" cy="1650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08" y="3531649"/>
            <a:ext cx="1580606" cy="1580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2825" t="14857" r="21556" b="15683"/>
          <a:stretch/>
        </p:blipFill>
        <p:spPr>
          <a:xfrm>
            <a:off x="9658002" y="3431178"/>
            <a:ext cx="1419302" cy="17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458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Times New Roman</vt:lpstr>
      <vt:lpstr>Тема Office</vt:lpstr>
      <vt:lpstr>Финансовое моделирование и обоснование инвестиционных проектов</vt:lpstr>
      <vt:lpstr>Цели и задачи курса</vt:lpstr>
      <vt:lpstr>Содержание</vt:lpstr>
      <vt:lpstr>Модуль 1: Основы финансовой математики</vt:lpstr>
      <vt:lpstr>Модуль 2: Модели финансирования инвестиционных проектов</vt:lpstr>
      <vt:lpstr>Модуль 3: Экономическое обоснование инвестиционных проектов</vt:lpstr>
      <vt:lpstr>Модуль 4: Анализ финансовой отчётности компании</vt:lpstr>
      <vt:lpstr>Практика: Финансовое моделирование с использованием электронных табличных редакторов</vt:lpstr>
      <vt:lpstr>Программное обеспечение</vt:lpstr>
      <vt:lpstr>До встречи!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Бирюкова Дарья Вячеславовна</cp:lastModifiedBy>
  <cp:revision>67</cp:revision>
  <dcterms:created xsi:type="dcterms:W3CDTF">2022-07-15T12:15:03Z</dcterms:created>
  <dcterms:modified xsi:type="dcterms:W3CDTF">2023-09-07T05:46:18Z</dcterms:modified>
</cp:coreProperties>
</file>