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3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68" r:id="rId4"/>
    <p:sldId id="272" r:id="rId5"/>
    <p:sldId id="279" r:id="rId6"/>
    <p:sldId id="273" r:id="rId7"/>
    <p:sldId id="280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FCDD4-F359-4C10-BA42-636588D640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AD7AC-1FB7-4271-AE79-14DEEF43FC02}">
      <dgm:prSet custT="1"/>
      <dgm:spPr/>
      <dgm:t>
        <a:bodyPr/>
        <a:lstStyle/>
        <a:p>
          <a:pPr rtl="0"/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5DA6A-C596-4E50-8BEF-7CCED1898B61}" type="parTrans" cxnId="{EB6F74CD-78A7-4144-B9B2-5B790C348B8B}">
      <dgm:prSet/>
      <dgm:spPr/>
      <dgm:t>
        <a:bodyPr/>
        <a:lstStyle/>
        <a:p>
          <a:endParaRPr lang="ru-RU"/>
        </a:p>
      </dgm:t>
    </dgm:pt>
    <dgm:pt modelId="{8E2D5F90-6F7E-4066-B7FD-190C3BB045D8}" type="sibTrans" cxnId="{EB6F74CD-78A7-4144-B9B2-5B790C348B8B}">
      <dgm:prSet/>
      <dgm:spPr/>
      <dgm:t>
        <a:bodyPr/>
        <a:lstStyle/>
        <a:p>
          <a:endParaRPr lang="ru-RU"/>
        </a:p>
      </dgm:t>
    </dgm:pt>
    <dgm:pt modelId="{58513837-A85B-4F92-8B1E-DF4A0544AEBC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практических навыков использования современных операционных систем.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32AD2-6846-49F8-AC5E-BB0CC42CB529}" type="parTrans" cxnId="{5626D75D-E4DC-4730-BD7C-E03AA9A070F8}">
      <dgm:prSet/>
      <dgm:spPr/>
      <dgm:t>
        <a:bodyPr/>
        <a:lstStyle/>
        <a:p>
          <a:endParaRPr lang="ru-RU"/>
        </a:p>
      </dgm:t>
    </dgm:pt>
    <dgm:pt modelId="{89969B96-7E0A-47F0-8F1C-A543E75A74E5}" type="sibTrans" cxnId="{5626D75D-E4DC-4730-BD7C-E03AA9A070F8}">
      <dgm:prSet/>
      <dgm:spPr/>
      <dgm:t>
        <a:bodyPr/>
        <a:lstStyle/>
        <a:p>
          <a:endParaRPr lang="ru-RU"/>
        </a:p>
      </dgm:t>
    </dgm:pt>
    <dgm:pt modelId="{FB470F3B-51B0-4338-A9CA-961A67284742}">
      <dgm:prSet custT="1"/>
      <dgm:spPr/>
      <dgm:t>
        <a:bodyPr/>
        <a:lstStyle/>
        <a:p>
          <a:pPr rtl="0"/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5DFBE-9112-484F-8F64-C16D73869733}" type="parTrans" cxnId="{EAC13E94-9621-48BF-8096-6E364727723B}">
      <dgm:prSet/>
      <dgm:spPr/>
      <dgm:t>
        <a:bodyPr/>
        <a:lstStyle/>
        <a:p>
          <a:endParaRPr lang="ru-RU"/>
        </a:p>
      </dgm:t>
    </dgm:pt>
    <dgm:pt modelId="{D7AF7A54-4F43-4B10-985B-537249770D82}" type="sibTrans" cxnId="{EAC13E94-9621-48BF-8096-6E364727723B}">
      <dgm:prSet/>
      <dgm:spPr/>
      <dgm:t>
        <a:bodyPr/>
        <a:lstStyle/>
        <a:p>
          <a:endParaRPr lang="ru-RU"/>
        </a:p>
      </dgm:t>
    </dgm:pt>
    <dgm:pt modelId="{3EFE9E55-3842-4882-A2FC-57FDB9C26D36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основы программирования, изучить операционные системы UNIX/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прототипы современных многозадачных систем, сформировать навыки использования современных операционных систем и навыки системного и прикладного программирования под эти операционные системы на примере ОС UNIX/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F72AC-332D-49B0-B4BA-FB1650972764}" type="parTrans" cxnId="{F429C20B-1EEE-4AC3-9C56-358FEC3E3EF1}">
      <dgm:prSet/>
      <dgm:spPr/>
      <dgm:t>
        <a:bodyPr/>
        <a:lstStyle/>
        <a:p>
          <a:endParaRPr lang="ru-RU"/>
        </a:p>
      </dgm:t>
    </dgm:pt>
    <dgm:pt modelId="{03D4F6E9-186A-4037-91CD-FB78400E1E1B}" type="sibTrans" cxnId="{F429C20B-1EEE-4AC3-9C56-358FEC3E3EF1}">
      <dgm:prSet/>
      <dgm:spPr/>
      <dgm:t>
        <a:bodyPr/>
        <a:lstStyle/>
        <a:p>
          <a:endParaRPr lang="ru-RU"/>
        </a:p>
      </dgm:t>
    </dgm:pt>
    <dgm:pt modelId="{61CA58E5-928F-4840-8FBB-4CA6ED0A00B2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329EE-056F-4FE1-BC57-6B58F6EBEAED}" type="parTrans" cxnId="{A0292307-5939-4ADF-895E-1466215EAC56}">
      <dgm:prSet/>
      <dgm:spPr/>
      <dgm:t>
        <a:bodyPr/>
        <a:lstStyle/>
        <a:p>
          <a:endParaRPr lang="ru-RU"/>
        </a:p>
      </dgm:t>
    </dgm:pt>
    <dgm:pt modelId="{7CFC4AE0-B25D-44EF-9624-EC67E5615D43}" type="sibTrans" cxnId="{A0292307-5939-4ADF-895E-1466215EAC56}">
      <dgm:prSet/>
      <dgm:spPr/>
      <dgm:t>
        <a:bodyPr/>
        <a:lstStyle/>
        <a:p>
          <a:endParaRPr lang="ru-RU"/>
        </a:p>
      </dgm:t>
    </dgm:pt>
    <dgm:pt modelId="{21649A16-8B81-4653-90D1-638A146A06F6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базовым понятиям языка разметки интернет-документа, каскадной таблицы стилей, языков программирования клиентской и серверной части веб-приложений.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5024B-9424-49CA-89B2-15C615BDDB3E}" type="parTrans" cxnId="{F9970B10-B490-4FED-8107-86E5F6B414C8}">
      <dgm:prSet/>
      <dgm:spPr/>
      <dgm:t>
        <a:bodyPr/>
        <a:lstStyle/>
        <a:p>
          <a:endParaRPr lang="ru-RU"/>
        </a:p>
      </dgm:t>
    </dgm:pt>
    <dgm:pt modelId="{1B3F0773-7274-4F9D-94D5-5BFAA39AAAE7}" type="sibTrans" cxnId="{F9970B10-B490-4FED-8107-86E5F6B414C8}">
      <dgm:prSet/>
      <dgm:spPr/>
      <dgm:t>
        <a:bodyPr/>
        <a:lstStyle/>
        <a:p>
          <a:endParaRPr lang="ru-RU"/>
        </a:p>
      </dgm:t>
    </dgm:pt>
    <dgm:pt modelId="{F7BE6436-0C50-4FED-8411-82F138DCF663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слушателей теоретических знаний и практических навыков по проблемам технологии разработки программных средств.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213E2-BEE3-414B-AA61-CB1B8D92941E}" type="parTrans" cxnId="{7F50C419-4954-4B0D-9E40-B07959163918}">
      <dgm:prSet/>
      <dgm:spPr/>
      <dgm:t>
        <a:bodyPr/>
        <a:lstStyle/>
        <a:p>
          <a:endParaRPr lang="ru-RU"/>
        </a:p>
      </dgm:t>
    </dgm:pt>
    <dgm:pt modelId="{57F4CD5D-5B26-4AE5-8FA1-86674C32E2B5}" type="sibTrans" cxnId="{7F50C419-4954-4B0D-9E40-B07959163918}">
      <dgm:prSet/>
      <dgm:spPr/>
      <dgm:t>
        <a:bodyPr/>
        <a:lstStyle/>
        <a:p>
          <a:endParaRPr lang="ru-RU"/>
        </a:p>
      </dgm:t>
    </dgm:pt>
    <dgm:pt modelId="{67F9130A-5529-4912-BECA-FFD9FE8AC704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инструментов для создания веб-приложений.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CBF01-354E-49E5-A39A-4486E8898D05}" type="parTrans" cxnId="{4B4B259B-CB94-42B8-B2E9-0098100ABCE3}">
      <dgm:prSet/>
      <dgm:spPr/>
      <dgm:t>
        <a:bodyPr/>
        <a:lstStyle/>
        <a:p>
          <a:endParaRPr lang="ru-RU"/>
        </a:p>
      </dgm:t>
    </dgm:pt>
    <dgm:pt modelId="{F96391C7-F1F2-4E81-B907-ED5F883BC9BA}" type="sibTrans" cxnId="{4B4B259B-CB94-42B8-B2E9-0098100ABCE3}">
      <dgm:prSet/>
      <dgm:spPr/>
      <dgm:t>
        <a:bodyPr/>
        <a:lstStyle/>
        <a:p>
          <a:endParaRPr lang="ru-RU"/>
        </a:p>
      </dgm:t>
    </dgm:pt>
    <dgm:pt modelId="{76FA0C53-45C3-4FB9-AB66-90AD9D8E5F62}" type="pres">
      <dgm:prSet presAssocID="{501FCDD4-F359-4C10-BA42-636588D640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1D98D-4D66-474E-BC92-BBC3FA4D38B0}" type="pres">
      <dgm:prSet presAssocID="{F56AD7AC-1FB7-4271-AE79-14DEEF43FC02}" presName="linNode" presStyleCnt="0"/>
      <dgm:spPr/>
    </dgm:pt>
    <dgm:pt modelId="{A1CB06DC-3FAF-4A21-9870-E1B5BD5B6614}" type="pres">
      <dgm:prSet presAssocID="{F56AD7AC-1FB7-4271-AE79-14DEEF43FC02}" presName="parentText" presStyleLbl="node1" presStyleIdx="0" presStyleCnt="2" custScaleX="56438" custScaleY="70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AB53-60E1-464C-909A-4F2FF67E8924}" type="pres">
      <dgm:prSet presAssocID="{F56AD7AC-1FB7-4271-AE79-14DEEF43FC02}" presName="descendantText" presStyleLbl="alignAccFollowNode1" presStyleIdx="0" presStyleCnt="2" custScaleX="122247" custScaleY="7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607D-49B4-43F0-85C1-AB8C6A58B693}" type="pres">
      <dgm:prSet presAssocID="{8E2D5F90-6F7E-4066-B7FD-190C3BB045D8}" presName="sp" presStyleCnt="0"/>
      <dgm:spPr/>
    </dgm:pt>
    <dgm:pt modelId="{7323F30E-AD0A-414C-996A-11EEA6B9355D}" type="pres">
      <dgm:prSet presAssocID="{FB470F3B-51B0-4338-A9CA-961A67284742}" presName="linNode" presStyleCnt="0"/>
      <dgm:spPr/>
    </dgm:pt>
    <dgm:pt modelId="{EC918A1A-CE1F-41EE-AD3B-3F6439A877D2}" type="pres">
      <dgm:prSet presAssocID="{FB470F3B-51B0-4338-A9CA-961A67284742}" presName="parentText" presStyleLbl="node1" presStyleIdx="1" presStyleCnt="2" custScaleX="56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F7C02-D8CC-4467-9064-88210AEF7CBA}" type="pres">
      <dgm:prSet presAssocID="{FB470F3B-51B0-4338-A9CA-961A67284742}" presName="descendantText" presStyleLbl="alignAccFollowNode1" presStyleIdx="1" presStyleCnt="2" custScaleX="122247" custScaleY="11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1ADC0-9E26-4F11-8FAF-0C02710BBA58}" type="presOf" srcId="{F56AD7AC-1FB7-4271-AE79-14DEEF43FC02}" destId="{A1CB06DC-3FAF-4A21-9870-E1B5BD5B6614}" srcOrd="0" destOrd="0" presId="urn:microsoft.com/office/officeart/2005/8/layout/vList5"/>
    <dgm:cxn modelId="{7F50C419-4954-4B0D-9E40-B07959163918}" srcId="{F56AD7AC-1FB7-4271-AE79-14DEEF43FC02}" destId="{F7BE6436-0C50-4FED-8411-82F138DCF663}" srcOrd="1" destOrd="0" parTransId="{051213E2-BEE3-414B-AA61-CB1B8D92941E}" sibTransId="{57F4CD5D-5B26-4AE5-8FA1-86674C32E2B5}"/>
    <dgm:cxn modelId="{D74735B7-B352-49FE-8A2B-B625E5CED6BB}" type="presOf" srcId="{501FCDD4-F359-4C10-BA42-636588D640BB}" destId="{76FA0C53-45C3-4FB9-AB66-90AD9D8E5F62}" srcOrd="0" destOrd="0" presId="urn:microsoft.com/office/officeart/2005/8/layout/vList5"/>
    <dgm:cxn modelId="{A9B078AF-D030-4B50-9822-D379230B80AF}" type="presOf" srcId="{67F9130A-5529-4912-BECA-FFD9FE8AC704}" destId="{CA0AAB53-60E1-464C-909A-4F2FF67E8924}" srcOrd="0" destOrd="2" presId="urn:microsoft.com/office/officeart/2005/8/layout/vList5"/>
    <dgm:cxn modelId="{1882837D-8E27-429E-AF46-2D825913E1FF}" type="presOf" srcId="{FB470F3B-51B0-4338-A9CA-961A67284742}" destId="{EC918A1A-CE1F-41EE-AD3B-3F6439A877D2}" srcOrd="0" destOrd="0" presId="urn:microsoft.com/office/officeart/2005/8/layout/vList5"/>
    <dgm:cxn modelId="{DCDDC2D1-E294-49D2-80CA-D450E6C59933}" type="presOf" srcId="{58513837-A85B-4F92-8B1E-DF4A0544AEBC}" destId="{CA0AAB53-60E1-464C-909A-4F2FF67E8924}" srcOrd="0" destOrd="0" presId="urn:microsoft.com/office/officeart/2005/8/layout/vList5"/>
    <dgm:cxn modelId="{AD604CB7-DE75-493F-A3C9-C467EA60DF98}" type="presOf" srcId="{61CA58E5-928F-4840-8FBB-4CA6ED0A00B2}" destId="{FBFF7C02-D8CC-4467-9064-88210AEF7CBA}" srcOrd="0" destOrd="1" presId="urn:microsoft.com/office/officeart/2005/8/layout/vList5"/>
    <dgm:cxn modelId="{F7A75930-A290-48E6-B996-8A7F9FE9CB45}" type="presOf" srcId="{F7BE6436-0C50-4FED-8411-82F138DCF663}" destId="{CA0AAB53-60E1-464C-909A-4F2FF67E8924}" srcOrd="0" destOrd="1" presId="urn:microsoft.com/office/officeart/2005/8/layout/vList5"/>
    <dgm:cxn modelId="{F9970B10-B490-4FED-8107-86E5F6B414C8}" srcId="{FB470F3B-51B0-4338-A9CA-961A67284742}" destId="{21649A16-8B81-4653-90D1-638A146A06F6}" srcOrd="2" destOrd="0" parTransId="{2F85024B-9424-49CA-89B2-15C615BDDB3E}" sibTransId="{1B3F0773-7274-4F9D-94D5-5BFAA39AAAE7}"/>
    <dgm:cxn modelId="{A0292307-5939-4ADF-895E-1466215EAC56}" srcId="{FB470F3B-51B0-4338-A9CA-961A67284742}" destId="{61CA58E5-928F-4840-8FBB-4CA6ED0A00B2}" srcOrd="1" destOrd="0" parTransId="{7E1329EE-056F-4FE1-BC57-6B58F6EBEAED}" sibTransId="{7CFC4AE0-B25D-44EF-9624-EC67E5615D43}"/>
    <dgm:cxn modelId="{F429C20B-1EEE-4AC3-9C56-358FEC3E3EF1}" srcId="{FB470F3B-51B0-4338-A9CA-961A67284742}" destId="{3EFE9E55-3842-4882-A2FC-57FDB9C26D36}" srcOrd="0" destOrd="0" parTransId="{C67F72AC-332D-49B0-B4BA-FB1650972764}" sibTransId="{03D4F6E9-186A-4037-91CD-FB78400E1E1B}"/>
    <dgm:cxn modelId="{5626D75D-E4DC-4730-BD7C-E03AA9A070F8}" srcId="{F56AD7AC-1FB7-4271-AE79-14DEEF43FC02}" destId="{58513837-A85B-4F92-8B1E-DF4A0544AEBC}" srcOrd="0" destOrd="0" parTransId="{0A832AD2-6846-49F8-AC5E-BB0CC42CB529}" sibTransId="{89969B96-7E0A-47F0-8F1C-A543E75A74E5}"/>
    <dgm:cxn modelId="{35F59D0B-CF21-41DA-B778-4A7D77BCA442}" type="presOf" srcId="{21649A16-8B81-4653-90D1-638A146A06F6}" destId="{FBFF7C02-D8CC-4467-9064-88210AEF7CBA}" srcOrd="0" destOrd="2" presId="urn:microsoft.com/office/officeart/2005/8/layout/vList5"/>
    <dgm:cxn modelId="{2FAC9FD8-A062-4133-9B47-8C52A0AC90AB}" type="presOf" srcId="{3EFE9E55-3842-4882-A2FC-57FDB9C26D36}" destId="{FBFF7C02-D8CC-4467-9064-88210AEF7CBA}" srcOrd="0" destOrd="0" presId="urn:microsoft.com/office/officeart/2005/8/layout/vList5"/>
    <dgm:cxn modelId="{4B4B259B-CB94-42B8-B2E9-0098100ABCE3}" srcId="{F56AD7AC-1FB7-4271-AE79-14DEEF43FC02}" destId="{67F9130A-5529-4912-BECA-FFD9FE8AC704}" srcOrd="2" destOrd="0" parTransId="{CD6CBF01-354E-49E5-A39A-4486E8898D05}" sibTransId="{F96391C7-F1F2-4E81-B907-ED5F883BC9BA}"/>
    <dgm:cxn modelId="{EAC13E94-9621-48BF-8096-6E364727723B}" srcId="{501FCDD4-F359-4C10-BA42-636588D640BB}" destId="{FB470F3B-51B0-4338-A9CA-961A67284742}" srcOrd="1" destOrd="0" parTransId="{6635DFBE-9112-484F-8F64-C16D73869733}" sibTransId="{D7AF7A54-4F43-4B10-985B-537249770D82}"/>
    <dgm:cxn modelId="{EB6F74CD-78A7-4144-B9B2-5B790C348B8B}" srcId="{501FCDD4-F359-4C10-BA42-636588D640BB}" destId="{F56AD7AC-1FB7-4271-AE79-14DEEF43FC02}" srcOrd="0" destOrd="0" parTransId="{93C5DA6A-C596-4E50-8BEF-7CCED1898B61}" sibTransId="{8E2D5F90-6F7E-4066-B7FD-190C3BB045D8}"/>
    <dgm:cxn modelId="{A7C93556-F48E-4207-A3FE-9B0F07709698}" type="presParOf" srcId="{76FA0C53-45C3-4FB9-AB66-90AD9D8E5F62}" destId="{7981D98D-4D66-474E-BC92-BBC3FA4D38B0}" srcOrd="0" destOrd="0" presId="urn:microsoft.com/office/officeart/2005/8/layout/vList5"/>
    <dgm:cxn modelId="{A8FA010E-1345-418A-9221-73896DC97F98}" type="presParOf" srcId="{7981D98D-4D66-474E-BC92-BBC3FA4D38B0}" destId="{A1CB06DC-3FAF-4A21-9870-E1B5BD5B6614}" srcOrd="0" destOrd="0" presId="urn:microsoft.com/office/officeart/2005/8/layout/vList5"/>
    <dgm:cxn modelId="{21145DBC-582D-48A3-A2B6-12194D59BEB0}" type="presParOf" srcId="{7981D98D-4D66-474E-BC92-BBC3FA4D38B0}" destId="{CA0AAB53-60E1-464C-909A-4F2FF67E8924}" srcOrd="1" destOrd="0" presId="urn:microsoft.com/office/officeart/2005/8/layout/vList5"/>
    <dgm:cxn modelId="{11F7AE88-3001-475C-9638-923DBCC7D442}" type="presParOf" srcId="{76FA0C53-45C3-4FB9-AB66-90AD9D8E5F62}" destId="{AC54607D-49B4-43F0-85C1-AB8C6A58B693}" srcOrd="1" destOrd="0" presId="urn:microsoft.com/office/officeart/2005/8/layout/vList5"/>
    <dgm:cxn modelId="{4D84863F-2404-42EC-B639-60C911DBD900}" type="presParOf" srcId="{76FA0C53-45C3-4FB9-AB66-90AD9D8E5F62}" destId="{7323F30E-AD0A-414C-996A-11EEA6B9355D}" srcOrd="2" destOrd="0" presId="urn:microsoft.com/office/officeart/2005/8/layout/vList5"/>
    <dgm:cxn modelId="{9FC8AA04-9197-4AB8-9FAA-9EDC072C04C7}" type="presParOf" srcId="{7323F30E-AD0A-414C-996A-11EEA6B9355D}" destId="{EC918A1A-CE1F-41EE-AD3B-3F6439A877D2}" srcOrd="0" destOrd="0" presId="urn:microsoft.com/office/officeart/2005/8/layout/vList5"/>
    <dgm:cxn modelId="{07804DB5-098C-4A83-8642-DD2E2172295D}" type="presParOf" srcId="{7323F30E-AD0A-414C-996A-11EEA6B9355D}" destId="{FBFF7C02-D8CC-4467-9064-88210AEF7C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 custT="1"/>
      <dgm:spPr/>
      <dgm:t>
        <a:bodyPr/>
        <a:lstStyle/>
        <a:p>
          <a:pPr rtl="0"/>
          <a:r>
            <a:rPr lang="ru-RU" sz="3200" dirty="0" smtClean="0"/>
            <a:t>Операционные системы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/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/>
        </a:p>
      </dgm:t>
    </dgm:pt>
    <dgm:pt modelId="{8EC07945-DFC3-4979-9551-D478322F37F9}">
      <dgm:prSet custT="1"/>
      <dgm:spPr/>
      <dgm:t>
        <a:bodyPr/>
        <a:lstStyle/>
        <a:p>
          <a:pPr rtl="0"/>
          <a:r>
            <a:rPr lang="ru-RU" sz="3200" dirty="0" smtClean="0"/>
            <a:t>Интерфейсы прикладных программ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C0FD-D05A-4AA4-AC4C-E9167F96DBD8}" type="parTrans" cxnId="{C8A3F361-95E6-49F8-B311-CDB494DB84A2}">
      <dgm:prSet/>
      <dgm:spPr/>
      <dgm:t>
        <a:bodyPr/>
        <a:lstStyle/>
        <a:p>
          <a:endParaRPr lang="ru-RU"/>
        </a:p>
      </dgm:t>
    </dgm:pt>
    <dgm:pt modelId="{19F90087-B75D-422E-81EA-DB0DA84C8704}" type="sibTrans" cxnId="{C8A3F361-95E6-49F8-B311-CDB494DB84A2}">
      <dgm:prSet/>
      <dgm:spPr/>
      <dgm:t>
        <a:bodyPr/>
        <a:lstStyle/>
        <a:p>
          <a:endParaRPr lang="ru-RU"/>
        </a:p>
      </dgm:t>
    </dgm:pt>
    <dgm:pt modelId="{2B334584-6C0D-42D6-96A9-E97263BDE5F9}">
      <dgm:prSet custT="1"/>
      <dgm:spPr/>
      <dgm:t>
        <a:bodyPr/>
        <a:lstStyle/>
        <a:p>
          <a:pPr rtl="0"/>
          <a:r>
            <a:rPr lang="ru-RU" sz="3200" dirty="0" smtClean="0"/>
            <a:t>Разработка клиент-серверных приложений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3CD6-F5B0-415C-AEAC-77897469C23F}" type="parTrans" cxnId="{882B4A2D-4776-47C5-BEA2-97F3CB5FCA99}">
      <dgm:prSet/>
      <dgm:spPr/>
      <dgm:t>
        <a:bodyPr/>
        <a:lstStyle/>
        <a:p>
          <a:endParaRPr lang="ru-RU"/>
        </a:p>
      </dgm:t>
    </dgm:pt>
    <dgm:pt modelId="{133DAC30-6AE8-42A7-8162-BAC0CAD43E83}" type="sibTrans" cxnId="{882B4A2D-4776-47C5-BEA2-97F3CB5FCA99}">
      <dgm:prSet/>
      <dgm:spPr/>
      <dgm:t>
        <a:bodyPr/>
        <a:lstStyle/>
        <a:p>
          <a:endParaRPr lang="ru-RU"/>
        </a:p>
      </dgm:t>
    </dgm:pt>
    <dgm:pt modelId="{E9CEDB26-C43C-4806-8359-0BB5C25E851A}">
      <dgm:prSet custT="1"/>
      <dgm:spPr/>
      <dgm:t>
        <a:bodyPr/>
        <a:lstStyle/>
        <a:p>
          <a:pPr rtl="0"/>
          <a:r>
            <a:rPr lang="ru-RU" sz="3200" dirty="0" smtClean="0"/>
            <a:t>Программная инженерия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/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/>
        </a:p>
      </dgm:t>
    </dgm:pt>
    <dgm:pt modelId="{1C271908-132F-4B8A-84E2-8ADB2C5D3019}">
      <dgm:prSet custT="1"/>
      <dgm:spPr/>
      <dgm:t>
        <a:bodyPr/>
        <a:lstStyle/>
        <a:p>
          <a:pPr rtl="0"/>
          <a:r>
            <a:rPr lang="ru-RU" sz="3200" dirty="0" err="1" smtClean="0"/>
            <a:t>Web</a:t>
          </a:r>
          <a:r>
            <a:rPr lang="ru-RU" sz="3200" dirty="0" smtClean="0"/>
            <a:t>-программирование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D77C-9185-42A2-ABA7-7DA7E47DEDB7}" type="parTrans" cxnId="{5E3D661B-42D4-48FC-9F3C-A65F4672B46F}">
      <dgm:prSet/>
      <dgm:spPr/>
      <dgm:t>
        <a:bodyPr/>
        <a:lstStyle/>
        <a:p>
          <a:endParaRPr lang="ru-RU"/>
        </a:p>
      </dgm:t>
    </dgm:pt>
    <dgm:pt modelId="{F48B3718-15D7-40DF-9CF4-32070751844F}" type="sibTrans" cxnId="{5E3D661B-42D4-48FC-9F3C-A65F4672B46F}">
      <dgm:prSet/>
      <dgm:spPr/>
      <dgm:t>
        <a:bodyPr/>
        <a:lstStyle/>
        <a:p>
          <a:endParaRPr lang="ru-RU"/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C1070B7F-C447-41AF-B854-220AC1D64C23}" type="pres">
      <dgm:prSet presAssocID="{8EC07945-DFC3-4979-9551-D478322F37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4DE2-02D2-46E9-BAD8-D6BBDE6CDA51}" type="pres">
      <dgm:prSet presAssocID="{19F90087-B75D-422E-81EA-DB0DA84C8704}" presName="spacer" presStyleCnt="0"/>
      <dgm:spPr/>
    </dgm:pt>
    <dgm:pt modelId="{52E2048D-265E-43F7-93F2-7287B7204007}" type="pres">
      <dgm:prSet presAssocID="{2B334584-6C0D-42D6-96A9-E97263BDE5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8518-9E74-49DB-9A8C-062F28D0C6F1}" type="pres">
      <dgm:prSet presAssocID="{133DAC30-6AE8-42A7-8162-BAC0CAD43E83}" presName="spacer" presStyleCnt="0"/>
      <dgm:spPr/>
    </dgm:pt>
    <dgm:pt modelId="{19E91DA0-587A-48C6-9321-C54F044CE6D4}" type="pres">
      <dgm:prSet presAssocID="{E9CEDB26-C43C-4806-8359-0BB5C25E85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A64BB-AB7E-4B5A-8287-9AA6213E71FD}" type="pres">
      <dgm:prSet presAssocID="{74FB951A-17F4-41DC-8968-4712194D6056}" presName="spacer" presStyleCnt="0"/>
      <dgm:spPr/>
    </dgm:pt>
    <dgm:pt modelId="{BD88F21D-4AA7-45B8-A0B2-7BE2139C2194}" type="pres">
      <dgm:prSet presAssocID="{1C271908-132F-4B8A-84E2-8ADB2C5D30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5E3D661B-42D4-48FC-9F3C-A65F4672B46F}" srcId="{AE64CB10-2220-4595-8AC2-B8BE5BFFB88F}" destId="{1C271908-132F-4B8A-84E2-8ADB2C5D3019}" srcOrd="4" destOrd="0" parTransId="{B1B2D77C-9185-42A2-ABA7-7DA7E47DEDB7}" sibTransId="{F48B3718-15D7-40DF-9CF4-32070751844F}"/>
    <dgm:cxn modelId="{882B4A2D-4776-47C5-BEA2-97F3CB5FCA99}" srcId="{AE64CB10-2220-4595-8AC2-B8BE5BFFB88F}" destId="{2B334584-6C0D-42D6-96A9-E97263BDE5F9}" srcOrd="2" destOrd="0" parTransId="{A5353CD6-F5B0-415C-AEAC-77897469C23F}" sibTransId="{133DAC30-6AE8-42A7-8162-BAC0CAD43E83}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D6C22864-96AB-4B56-A7CC-CDB073AC8640}" type="presOf" srcId="{2B334584-6C0D-42D6-96A9-E97263BDE5F9}" destId="{52E2048D-265E-43F7-93F2-7287B7204007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A8962523-D722-4FB3-BFB8-5DB4457D074A}" type="presOf" srcId="{8EC07945-DFC3-4979-9551-D478322F37F9}" destId="{C1070B7F-C447-41AF-B854-220AC1D64C23}" srcOrd="0" destOrd="0" presId="urn:microsoft.com/office/officeart/2005/8/layout/vList2"/>
    <dgm:cxn modelId="{7205CFE2-61E3-4A2D-BC12-A0974020E00B}" type="presOf" srcId="{1C271908-132F-4B8A-84E2-8ADB2C5D3019}" destId="{BD88F21D-4AA7-45B8-A0B2-7BE2139C2194}" srcOrd="0" destOrd="0" presId="urn:microsoft.com/office/officeart/2005/8/layout/vList2"/>
    <dgm:cxn modelId="{EC7D39CF-F7AF-466E-936A-B61E3646EB43}" srcId="{AE64CB10-2220-4595-8AC2-B8BE5BFFB88F}" destId="{E9CEDB26-C43C-4806-8359-0BB5C25E851A}" srcOrd="3" destOrd="0" parTransId="{27AE22C5-B912-4AF7-B804-FB08E2289933}" sibTransId="{74FB951A-17F4-41DC-8968-4712194D6056}"/>
    <dgm:cxn modelId="{C8A3F361-95E6-49F8-B311-CDB494DB84A2}" srcId="{AE64CB10-2220-4595-8AC2-B8BE5BFFB88F}" destId="{8EC07945-DFC3-4979-9551-D478322F37F9}" srcOrd="1" destOrd="0" parTransId="{6FB6C0FD-D05A-4AA4-AC4C-E9167F96DBD8}" sibTransId="{19F90087-B75D-422E-81EA-DB0DA84C8704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D8AB19B5-93A4-4A22-95FF-EF25623AE4AE}" type="presParOf" srcId="{CA071294-84FC-4FAE-B2BD-D449380E787F}" destId="{C1070B7F-C447-41AF-B854-220AC1D64C23}" srcOrd="2" destOrd="0" presId="urn:microsoft.com/office/officeart/2005/8/layout/vList2"/>
    <dgm:cxn modelId="{9A1C307B-52A4-493E-A983-CE471859112C}" type="presParOf" srcId="{CA071294-84FC-4FAE-B2BD-D449380E787F}" destId="{0BC44DE2-02D2-46E9-BAD8-D6BBDE6CDA51}" srcOrd="3" destOrd="0" presId="urn:microsoft.com/office/officeart/2005/8/layout/vList2"/>
    <dgm:cxn modelId="{BD52B8B1-7B21-4507-98D0-F41AAAF609DC}" type="presParOf" srcId="{CA071294-84FC-4FAE-B2BD-D449380E787F}" destId="{52E2048D-265E-43F7-93F2-7287B7204007}" srcOrd="4" destOrd="0" presId="urn:microsoft.com/office/officeart/2005/8/layout/vList2"/>
    <dgm:cxn modelId="{B460F69A-8782-4BC4-9A16-C6EFBFB38336}" type="presParOf" srcId="{CA071294-84FC-4FAE-B2BD-D449380E787F}" destId="{94D68518-9E74-49DB-9A8C-062F28D0C6F1}" srcOrd="5" destOrd="0" presId="urn:microsoft.com/office/officeart/2005/8/layout/vList2"/>
    <dgm:cxn modelId="{802EDA29-7940-4C22-8907-C560A810BCA6}" type="presParOf" srcId="{CA071294-84FC-4FAE-B2BD-D449380E787F}" destId="{19E91DA0-587A-48C6-9321-C54F044CE6D4}" srcOrd="6" destOrd="0" presId="urn:microsoft.com/office/officeart/2005/8/layout/vList2"/>
    <dgm:cxn modelId="{2A3EA531-628B-4350-8BBC-4437C66FB1CF}" type="presParOf" srcId="{CA071294-84FC-4FAE-B2BD-D449380E787F}" destId="{D85A64BB-AB7E-4B5A-8287-9AA6213E71FD}" srcOrd="7" destOrd="0" presId="urn:microsoft.com/office/officeart/2005/8/layout/vList2"/>
    <dgm:cxn modelId="{9D18CA55-B473-445E-893E-5AE1CC68A0AA}" type="presParOf" srcId="{CA071294-84FC-4FAE-B2BD-D449380E787F}" destId="{BD88F21D-4AA7-45B8-A0B2-7BE2139C21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системы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операционные системы, устройство ОС UNIX: подсистема управления файлами, подсистема управления процессами, подсистема управления вводом-выводом, управление оперативной памятью,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межпроцессное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взаимодействие, командные интерпретаторы, программные фильтры.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 sz="2000"/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 sz="2000"/>
        </a:p>
      </dgm:t>
    </dgm:pt>
    <dgm:pt modelId="{E9CEDB26-C43C-4806-8359-0BB5C25E851A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Интерфейсы прикладных программ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интерфейсы прикладных программ, изучение библиотек для создания графического интерфейса пользователя: GTK+,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Qt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Gtk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# и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nCurses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 sz="2000"/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 sz="2000"/>
        </a:p>
      </dgm:t>
    </dgm:pt>
    <dgm:pt modelId="{1C271908-132F-4B8A-84E2-8ADB2C5D3019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клиент-серверных приложений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этапы жизненного цикла программного обеспечения; язык программирования SQL; Разработка связи SQL сервера с приложением С#.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D77C-9185-42A2-ABA7-7DA7E47DEDB7}" type="parTrans" cxnId="{5E3D661B-42D4-48FC-9F3C-A65F4672B46F}">
      <dgm:prSet/>
      <dgm:spPr/>
      <dgm:t>
        <a:bodyPr/>
        <a:lstStyle/>
        <a:p>
          <a:endParaRPr lang="ru-RU" sz="2000"/>
        </a:p>
      </dgm:t>
    </dgm:pt>
    <dgm:pt modelId="{F48B3718-15D7-40DF-9CF4-32070751844F}" type="sibTrans" cxnId="{5E3D661B-42D4-48FC-9F3C-A65F4672B46F}">
      <dgm:prSet/>
      <dgm:spPr/>
      <dgm:t>
        <a:bodyPr/>
        <a:lstStyle/>
        <a:p>
          <a:endParaRPr lang="ru-RU" sz="2000"/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3" custScaleY="134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19E91DA0-587A-48C6-9321-C54F044CE6D4}" type="pres">
      <dgm:prSet presAssocID="{E9CEDB26-C43C-4806-8359-0BB5C25E85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A64BB-AB7E-4B5A-8287-9AA6213E71FD}" type="pres">
      <dgm:prSet presAssocID="{74FB951A-17F4-41DC-8968-4712194D6056}" presName="spacer" presStyleCnt="0"/>
      <dgm:spPr/>
    </dgm:pt>
    <dgm:pt modelId="{BD88F21D-4AA7-45B8-A0B2-7BE2139C2194}" type="pres">
      <dgm:prSet presAssocID="{1C271908-132F-4B8A-84E2-8ADB2C5D3019}" presName="parentText" presStyleLbl="node1" presStyleIdx="2" presStyleCnt="3" custScaleY="75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5CFE2-61E3-4A2D-BC12-A0974020E00B}" type="presOf" srcId="{1C271908-132F-4B8A-84E2-8ADB2C5D3019}" destId="{BD88F21D-4AA7-45B8-A0B2-7BE2139C2194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5E3D661B-42D4-48FC-9F3C-A65F4672B46F}" srcId="{AE64CB10-2220-4595-8AC2-B8BE5BFFB88F}" destId="{1C271908-132F-4B8A-84E2-8ADB2C5D3019}" srcOrd="2" destOrd="0" parTransId="{B1B2D77C-9185-42A2-ABA7-7DA7E47DEDB7}" sibTransId="{F48B3718-15D7-40DF-9CF4-32070751844F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EC7D39CF-F7AF-466E-936A-B61E3646EB43}" srcId="{AE64CB10-2220-4595-8AC2-B8BE5BFFB88F}" destId="{E9CEDB26-C43C-4806-8359-0BB5C25E851A}" srcOrd="1" destOrd="0" parTransId="{27AE22C5-B912-4AF7-B804-FB08E2289933}" sibTransId="{74FB951A-17F4-41DC-8968-4712194D6056}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802EDA29-7940-4C22-8907-C560A810BCA6}" type="presParOf" srcId="{CA071294-84FC-4FAE-B2BD-D449380E787F}" destId="{19E91DA0-587A-48C6-9321-C54F044CE6D4}" srcOrd="2" destOrd="0" presId="urn:microsoft.com/office/officeart/2005/8/layout/vList2"/>
    <dgm:cxn modelId="{2A3EA531-628B-4350-8BBC-4437C66FB1CF}" type="presParOf" srcId="{CA071294-84FC-4FAE-B2BD-D449380E787F}" destId="{D85A64BB-AB7E-4B5A-8287-9AA6213E71FD}" srcOrd="3" destOrd="0" presId="urn:microsoft.com/office/officeart/2005/8/layout/vList2"/>
    <dgm:cxn modelId="{9D18CA55-B473-445E-893E-5AE1CC68A0AA}" type="presParOf" srcId="{CA071294-84FC-4FAE-B2BD-D449380E787F}" destId="{BD88F21D-4AA7-45B8-A0B2-7BE2139C21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 custT="1"/>
      <dgm:spPr/>
      <dgm:t>
        <a:bodyPr/>
        <a:lstStyle/>
        <a:p>
          <a:pPr algn="just"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Программная инженерия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графическое моделирование программных систем и требований к ним с помощью языка UML; тестирование программного обеспечения; оценка качества программного обеспечения с помощью метрик; основы командной разработки; контроль версий программного кода.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 sz="2000"/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 sz="2000"/>
        </a:p>
      </dgm:t>
    </dgm:pt>
    <dgm:pt modelId="{E9CEDB26-C43C-4806-8359-0BB5C25E851A}">
      <dgm:prSet custT="1"/>
      <dgm:spPr/>
      <dgm:t>
        <a:bodyPr/>
        <a:lstStyle/>
        <a:p>
          <a:pPr algn="just" rtl="0"/>
          <a:r>
            <a: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-программирование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клиентские языки программирования: HTML, CSS,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JavaScript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серверные языки программирования: PHP, ASP.NET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 sz="2000"/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 sz="2000"/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2" custScaleY="134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19E91DA0-587A-48C6-9321-C54F044CE6D4}" type="pres">
      <dgm:prSet presAssocID="{E9CEDB26-C43C-4806-8359-0BB5C25E85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EC7D39CF-F7AF-466E-936A-B61E3646EB43}" srcId="{AE64CB10-2220-4595-8AC2-B8BE5BFFB88F}" destId="{E9CEDB26-C43C-4806-8359-0BB5C25E851A}" srcOrd="1" destOrd="0" parTransId="{27AE22C5-B912-4AF7-B804-FB08E2289933}" sibTransId="{74FB951A-17F4-41DC-8968-4712194D6056}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802EDA29-7940-4C22-8907-C560A810BCA6}" type="presParOf" srcId="{CA071294-84FC-4FAE-B2BD-D449380E787F}" destId="{19E91DA0-587A-48C6-9321-C54F044CE6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AB53-60E1-464C-909A-4F2FF67E8924}">
      <dsp:nvSpPr>
        <dsp:cNvPr id="0" name=""/>
        <dsp:cNvSpPr/>
      </dsp:nvSpPr>
      <dsp:spPr>
        <a:xfrm rot="5400000">
          <a:off x="5968203" y="-3364297"/>
          <a:ext cx="1915918" cy="9007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практических навыков использования современных операционных систем.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слушателей теоретических знаний и практических навыков по проблемам технологии разработки программных средств.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инструментов для создания веб-приложений.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22339" y="275094"/>
        <a:ext cx="8914121" cy="1728864"/>
      </dsp:txXfrm>
    </dsp:sp>
    <dsp:sp modelId="{A1CB06DC-3FAF-4A21-9870-E1B5BD5B6614}">
      <dsp:nvSpPr>
        <dsp:cNvPr id="0" name=""/>
        <dsp:cNvSpPr/>
      </dsp:nvSpPr>
      <dsp:spPr>
        <a:xfrm>
          <a:off x="83138" y="116"/>
          <a:ext cx="2339200" cy="2278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381" y="111359"/>
        <a:ext cx="2116714" cy="2056335"/>
      </dsp:txXfrm>
    </dsp:sp>
    <dsp:sp modelId="{FBFF7C02-D8CC-4467-9064-88210AEF7CBA}">
      <dsp:nvSpPr>
        <dsp:cNvPr id="0" name=""/>
        <dsp:cNvSpPr/>
      </dsp:nvSpPr>
      <dsp:spPr>
        <a:xfrm rot="5400000">
          <a:off x="5479223" y="-450505"/>
          <a:ext cx="2893879" cy="9007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основы программирования, изучить операционные системы UNIX/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прототипы современных многозадачных систем, сформировать навыки использования современных операционных систем и навыки системного и прикладного программирования под эти операционные системы на примере ОС UNIX/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Linux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базовым понятиям языка разметки интернет-документа, каскадной таблицы стилей, языков программирования клиентской и серверной части веб-приложений.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22339" y="2747647"/>
        <a:ext cx="8866380" cy="2611343"/>
      </dsp:txXfrm>
    </dsp:sp>
    <dsp:sp modelId="{EC918A1A-CE1F-41EE-AD3B-3F6439A877D2}">
      <dsp:nvSpPr>
        <dsp:cNvPr id="0" name=""/>
        <dsp:cNvSpPr/>
      </dsp:nvSpPr>
      <dsp:spPr>
        <a:xfrm>
          <a:off x="83138" y="2440245"/>
          <a:ext cx="2339200" cy="3226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28" y="2554435"/>
        <a:ext cx="2110820" cy="2997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33412"/>
          <a:ext cx="10515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Операционные системы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75448"/>
        <a:ext cx="10431528" cy="777048"/>
      </dsp:txXfrm>
    </dsp:sp>
    <dsp:sp modelId="{C1070B7F-C447-41AF-B854-220AC1D64C23}">
      <dsp:nvSpPr>
        <dsp:cNvPr id="0" name=""/>
        <dsp:cNvSpPr/>
      </dsp:nvSpPr>
      <dsp:spPr>
        <a:xfrm>
          <a:off x="0" y="1027012"/>
          <a:ext cx="10515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Интерфейсы прикладных программ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1069048"/>
        <a:ext cx="10431528" cy="777048"/>
      </dsp:txXfrm>
    </dsp:sp>
    <dsp:sp modelId="{52E2048D-265E-43F7-93F2-7287B7204007}">
      <dsp:nvSpPr>
        <dsp:cNvPr id="0" name=""/>
        <dsp:cNvSpPr/>
      </dsp:nvSpPr>
      <dsp:spPr>
        <a:xfrm>
          <a:off x="0" y="2020612"/>
          <a:ext cx="10515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Разработка клиент-серверных приложений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2062648"/>
        <a:ext cx="10431528" cy="777048"/>
      </dsp:txXfrm>
    </dsp:sp>
    <dsp:sp modelId="{19E91DA0-587A-48C6-9321-C54F044CE6D4}">
      <dsp:nvSpPr>
        <dsp:cNvPr id="0" name=""/>
        <dsp:cNvSpPr/>
      </dsp:nvSpPr>
      <dsp:spPr>
        <a:xfrm>
          <a:off x="0" y="3014212"/>
          <a:ext cx="10515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Программная инженерия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3056248"/>
        <a:ext cx="10431528" cy="777048"/>
      </dsp:txXfrm>
    </dsp:sp>
    <dsp:sp modelId="{BD88F21D-4AA7-45B8-A0B2-7BE2139C2194}">
      <dsp:nvSpPr>
        <dsp:cNvPr id="0" name=""/>
        <dsp:cNvSpPr/>
      </dsp:nvSpPr>
      <dsp:spPr>
        <a:xfrm>
          <a:off x="0" y="4007812"/>
          <a:ext cx="10515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Web</a:t>
          </a:r>
          <a:r>
            <a:rPr lang="ru-RU" sz="3200" kern="1200" dirty="0" smtClean="0"/>
            <a:t>-программирование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4049848"/>
        <a:ext cx="10431528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1832"/>
          <a:ext cx="10744200" cy="2118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системы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операционные системы, устройство ОС UNIX: подсистема управления файлами, подсистема управления процессами, подсистема управления вводом-выводом, управление оперативной памятью,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межпроцессное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взаимодействие, командные интерпретаторы, программные фильтры.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98" y="105230"/>
        <a:ext cx="10537404" cy="1911324"/>
      </dsp:txXfrm>
    </dsp:sp>
    <dsp:sp modelId="{19E91DA0-587A-48C6-9321-C54F044CE6D4}">
      <dsp:nvSpPr>
        <dsp:cNvPr id="0" name=""/>
        <dsp:cNvSpPr/>
      </dsp:nvSpPr>
      <dsp:spPr>
        <a:xfrm>
          <a:off x="0" y="2128646"/>
          <a:ext cx="10744200" cy="1576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Интерфейсы прикладных программ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введение в интерфейсы прикладных программ, изучение библиотек для создания графического интерфейса пользователя: GTK+,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Qt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Gtk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# и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nCurses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63" y="2205609"/>
        <a:ext cx="10590274" cy="1422678"/>
      </dsp:txXfrm>
    </dsp:sp>
    <dsp:sp modelId="{BD88F21D-4AA7-45B8-A0B2-7BE2139C2194}">
      <dsp:nvSpPr>
        <dsp:cNvPr id="0" name=""/>
        <dsp:cNvSpPr/>
      </dsp:nvSpPr>
      <dsp:spPr>
        <a:xfrm>
          <a:off x="0" y="3713943"/>
          <a:ext cx="10744200" cy="1186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клиент-серверных приложений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этапы жизненного цикла программного обеспечения; язык программирования SQL; Разработка связи SQL сервера с приложением С#.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23" y="3771866"/>
        <a:ext cx="10628354" cy="1070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441697"/>
          <a:ext cx="10744200" cy="2196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Программная инженерия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графическое моделирование программных систем и требований к ним с помощью языка UML; тестирование программного обеспечения; оценка качества программного обеспечения с помощью метрик; основы командной разработки; контроль версий программного кода.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33" y="548930"/>
        <a:ext cx="10529734" cy="1982208"/>
      </dsp:txXfrm>
    </dsp:sp>
    <dsp:sp modelId="{19E91DA0-587A-48C6-9321-C54F044CE6D4}">
      <dsp:nvSpPr>
        <dsp:cNvPr id="0" name=""/>
        <dsp:cNvSpPr/>
      </dsp:nvSpPr>
      <dsp:spPr>
        <a:xfrm>
          <a:off x="0" y="2825572"/>
          <a:ext cx="10744200" cy="1635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-программирование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‒ клиентские языки программирования: HTML, CSS,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JavaScript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серверные языки программирования: PHP, ASP.NET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18" y="2905390"/>
        <a:ext cx="105845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8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44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921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143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933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20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48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3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0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72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47336" cy="332958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средства </a:t>
            </a:r>
            <a:r>
              <a:rPr lang="ru-RU" sz="40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программных приложений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4109" y="490436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– кандидат технических наук, доцент, доцент кафедры «Цифровая экономика и информационные технологии» Прохорова Ирина Арнольдовна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563927"/>
              </p:ext>
            </p:extLst>
          </p:nvPr>
        </p:nvGraphicFramePr>
        <p:xfrm>
          <a:off x="332510" y="983673"/>
          <a:ext cx="11513126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110135"/>
            <a:ext cx="10515600" cy="64908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398001" y="2504056"/>
            <a:ext cx="16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Прохорова Ирина Арнольдовна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8850231" y="2422568"/>
            <a:ext cx="195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Лоскутов Алексей Михайлович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221673" y="3076215"/>
            <a:ext cx="11665527" cy="35046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о привлечённых специалистах к реализации программы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Ирина Арнольдовна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к.т.н., доцент, доцент кафедры «Цифровая экономика и информационные технологии». Дополнительная квалификация: Практический курс анализа данных на платформе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Loginom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Информационная и вычислительная техника, Современные информационные технологии в профессиональной деятельности.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Юрьевич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 кафедры «Цифровая экономика и информационные технологии». Образование:  "Прикладная информатика (экономика)" . Дополнительная квалификация: Прикладная информатика, информационные системы и технологии, Интернет-технологии, Параллельные вычислительные технологии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 Вячеслав Анатольевич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доцент, доцент кафедры «Цифровая экономика и информационные технологии». Образование:  ЭВМ. Дополнительная квалификация: Модели и технологии бизнес-аналитики с использованием аналитической платформы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Deductor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технологии, Прикладная информатика, информационные системы и технологии.</a:t>
            </a:r>
          </a:p>
          <a:p>
            <a:pPr algn="just">
              <a:tabLst>
                <a:tab pos="85725" algn="l"/>
              </a:tabLst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Лоскутов Алексей Михайлович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специалист по защите информации отдела информационных технологий ППК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доцент, кандидат технических наук. Профессиональная переподготовка по курсу: «Комплексное обеспечение информационной безопасности автоматизированных систем. Криптографические средства защиты информации».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85725" algn="l"/>
              </a:tabLs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0591" r="8867" b="10619"/>
          <a:stretch>
            <a:fillRect/>
          </a:stretch>
        </p:blipFill>
        <p:spPr bwMode="auto">
          <a:xfrm>
            <a:off x="5999592" y="858982"/>
            <a:ext cx="1356374" cy="14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3838" r="4979" b="6772"/>
          <a:stretch>
            <a:fillRect/>
          </a:stretch>
        </p:blipFill>
        <p:spPr bwMode="auto">
          <a:xfrm>
            <a:off x="398001" y="858982"/>
            <a:ext cx="1322098" cy="14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3047423" y="2473278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Нестеренко Сергей Юрьевич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5999592" y="2473278"/>
            <a:ext cx="168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Конов Вячеслав Анатольевич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10199"/>
          <a:stretch>
            <a:fillRect/>
          </a:stretch>
        </p:blipFill>
        <p:spPr bwMode="auto">
          <a:xfrm>
            <a:off x="3162123" y="840539"/>
            <a:ext cx="1395445" cy="15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907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63" y="705810"/>
            <a:ext cx="115252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662545"/>
            <a:ext cx="10515600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9 месяцев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 обучения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группах, очные занятия, ДОТ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040059"/>
              </p:ext>
            </p:extLst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9094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69517"/>
              </p:ext>
            </p:extLst>
          </p:nvPr>
        </p:nvGraphicFramePr>
        <p:xfrm>
          <a:off x="838200" y="1524000"/>
          <a:ext cx="107442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9094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64711"/>
              </p:ext>
            </p:extLst>
          </p:nvPr>
        </p:nvGraphicFramePr>
        <p:xfrm>
          <a:off x="838200" y="1524000"/>
          <a:ext cx="107442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3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месте проведения практики, предприятиях партнерах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88194"/>
              </p:ext>
            </p:extLst>
          </p:nvPr>
        </p:nvGraphicFramePr>
        <p:xfrm>
          <a:off x="838200" y="1870364"/>
          <a:ext cx="10515600" cy="4215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2891">
                  <a:extLst>
                    <a:ext uri="{9D8B030D-6E8A-4147-A177-3AD203B41FA5}">
                      <a16:colId xmlns:a16="http://schemas.microsoft.com/office/drawing/2014/main" val="4051426152"/>
                    </a:ext>
                  </a:extLst>
                </a:gridCol>
                <a:gridCol w="5742709">
                  <a:extLst>
                    <a:ext uri="{9D8B030D-6E8A-4147-A177-3AD203B41FA5}">
                      <a16:colId xmlns:a16="http://schemas.microsoft.com/office/drawing/2014/main" val="1719947573"/>
                    </a:ext>
                  </a:extLst>
                </a:gridCol>
              </a:tblGrid>
              <a:tr h="65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 практики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места прохождения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29635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"Лучшие практики"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512550"/>
                  </a:ext>
                </a:extLst>
              </a:tr>
              <a:tr h="6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"Компьютерная компания"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454126,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Энтузиастов 28а, 1 этаж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830340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"Информ Стандарт"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96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68143"/>
            <a:ext cx="10889670" cy="160222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ИТ-специальность. Количество вакансий и размер заработной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(г. Челябинск)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4" y="2133599"/>
            <a:ext cx="11111343" cy="404336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администратор, системный программист ‒ 81, 61 вакансия, заработная плата 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120 000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Веб-разработчик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(языки программирования HTML,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CSS, PHP) – 14 вакансий, заработная плата 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120 000 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‒ 455 вакансий; заработная плата от 40 000 руб. до 200 000 руб.</a:t>
            </a:r>
          </a:p>
        </p:txBody>
      </p:sp>
    </p:spTree>
    <p:extLst>
      <p:ext uri="{BB962C8B-B14F-4D97-AF65-F5344CB8AC3E}">
        <p14:creationId xmlns:p14="http://schemas.microsoft.com/office/powerpoint/2010/main" val="11546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903</TotalTime>
  <Words>667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Montserrat</vt:lpstr>
      <vt:lpstr>Times New Roman</vt:lpstr>
      <vt:lpstr>Wingdings 3</vt:lpstr>
      <vt:lpstr>Ион</vt:lpstr>
      <vt:lpstr>ДОПОЛНИТЕЛЬНАЯ ПРОФЕССИОНАЛЬНАЯ ПРОГРАММА  ПЕРЕПОДГОТОВКИ «Инструментальные средства разработки программных приложений»</vt:lpstr>
      <vt:lpstr>Описание программы</vt:lpstr>
      <vt:lpstr>Команда программы</vt:lpstr>
      <vt:lpstr>Презентация PowerPoint</vt:lpstr>
      <vt:lpstr>Структура программы</vt:lpstr>
      <vt:lpstr>Краткое содержание дисциплин</vt:lpstr>
      <vt:lpstr>Краткое содержание дисциплин</vt:lpstr>
      <vt:lpstr>Информация о месте проведения практики, предприятиях партнерах</vt:lpstr>
      <vt:lpstr>Будущая ИТ-специальность. Количество вакансий и размер заработной платы (г. Челябинск)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Бирюкова Дарья Вячеславовна</cp:lastModifiedBy>
  <cp:revision>60</cp:revision>
  <dcterms:created xsi:type="dcterms:W3CDTF">2022-07-15T12:15:03Z</dcterms:created>
  <dcterms:modified xsi:type="dcterms:W3CDTF">2023-09-06T12:14:19Z</dcterms:modified>
</cp:coreProperties>
</file>