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43" r:id="rId1"/>
  </p:sldMasterIdLst>
  <p:notesMasterIdLst>
    <p:notesMasterId r:id="rId9"/>
  </p:notesMasterIdLst>
  <p:handoutMasterIdLst>
    <p:handoutMasterId r:id="rId10"/>
  </p:handoutMasterIdLst>
  <p:sldIdLst>
    <p:sldId id="269" r:id="rId2"/>
    <p:sldId id="270" r:id="rId3"/>
    <p:sldId id="268" r:id="rId4"/>
    <p:sldId id="272" r:id="rId5"/>
    <p:sldId id="273" r:id="rId6"/>
    <p:sldId id="277" r:id="rId7"/>
    <p:sldId id="27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FCDD4-F359-4C10-BA42-636588D640B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6AD7AC-1FB7-4271-AE79-14DEEF43FC02}">
      <dgm:prSet custT="1"/>
      <dgm:spPr/>
      <dgm:t>
        <a:bodyPr/>
        <a:lstStyle/>
        <a:p>
          <a:pPr rtl="0"/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 программы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C5DA6A-C596-4E50-8BEF-7CCED1898B61}" type="parTrans" cxnId="{EB6F74CD-78A7-4144-B9B2-5B790C348B8B}">
      <dgm:prSet/>
      <dgm:spPr/>
      <dgm:t>
        <a:bodyPr/>
        <a:lstStyle/>
        <a:p>
          <a:endParaRPr lang="ru-RU"/>
        </a:p>
      </dgm:t>
    </dgm:pt>
    <dgm:pt modelId="{8E2D5F90-6F7E-4066-B7FD-190C3BB045D8}" type="sibTrans" cxnId="{EB6F74CD-78A7-4144-B9B2-5B790C348B8B}">
      <dgm:prSet/>
      <dgm:spPr/>
      <dgm:t>
        <a:bodyPr/>
        <a:lstStyle/>
        <a:p>
          <a:endParaRPr lang="ru-RU"/>
        </a:p>
      </dgm:t>
    </dgm:pt>
    <dgm:pt modelId="{58513837-A85B-4F92-8B1E-DF4A0544AEBC}">
      <dgm:prSet custT="1"/>
      <dgm:spPr/>
      <dgm:t>
        <a:bodyPr/>
        <a:lstStyle/>
        <a:p>
          <a:pPr rtl="0"/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практических навыков использования современных операционных систем.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832AD2-6846-49F8-AC5E-BB0CC42CB529}" type="parTrans" cxnId="{5626D75D-E4DC-4730-BD7C-E03AA9A070F8}">
      <dgm:prSet/>
      <dgm:spPr/>
      <dgm:t>
        <a:bodyPr/>
        <a:lstStyle/>
        <a:p>
          <a:endParaRPr lang="ru-RU"/>
        </a:p>
      </dgm:t>
    </dgm:pt>
    <dgm:pt modelId="{89969B96-7E0A-47F0-8F1C-A543E75A74E5}" type="sibTrans" cxnId="{5626D75D-E4DC-4730-BD7C-E03AA9A070F8}">
      <dgm:prSet/>
      <dgm:spPr/>
      <dgm:t>
        <a:bodyPr/>
        <a:lstStyle/>
        <a:p>
          <a:endParaRPr lang="ru-RU"/>
        </a:p>
      </dgm:t>
    </dgm:pt>
    <dgm:pt modelId="{FB470F3B-51B0-4338-A9CA-961A67284742}">
      <dgm:prSet custT="1"/>
      <dgm:spPr/>
      <dgm:t>
        <a:bodyPr/>
        <a:lstStyle/>
        <a:p>
          <a:pPr rtl="0"/>
          <a:r>
            <a:rPr lang="ru-RU" sz="24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программы</a:t>
          </a:r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5DFBE-9112-484F-8F64-C16D73869733}" type="parTrans" cxnId="{EAC13E94-9621-48BF-8096-6E364727723B}">
      <dgm:prSet/>
      <dgm:spPr/>
      <dgm:t>
        <a:bodyPr/>
        <a:lstStyle/>
        <a:p>
          <a:endParaRPr lang="ru-RU"/>
        </a:p>
      </dgm:t>
    </dgm:pt>
    <dgm:pt modelId="{D7AF7A54-4F43-4B10-985B-537249770D82}" type="sibTrans" cxnId="{EAC13E94-9621-48BF-8096-6E364727723B}">
      <dgm:prSet/>
      <dgm:spPr/>
      <dgm:t>
        <a:bodyPr/>
        <a:lstStyle/>
        <a:p>
          <a:endParaRPr lang="ru-RU"/>
        </a:p>
      </dgm:t>
    </dgm:pt>
    <dgm:pt modelId="{3EFE9E55-3842-4882-A2FC-57FDB9C26D36}">
      <dgm:prSet custT="1"/>
      <dgm:spPr/>
      <dgm:t>
        <a:bodyPr/>
        <a:lstStyle/>
        <a:p>
          <a:pPr rtl="0"/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Изучить основы программирования, изучить операционные системы UNIX/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Linux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как прототипы современных многозадачных систем, сформировать навыки использования современных операционных систем и навыки системного и прикладного программирования под эти операционные системы на примере ОС UNIX/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Linux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7F72AC-332D-49B0-B4BA-FB1650972764}" type="parTrans" cxnId="{F429C20B-1EEE-4AC3-9C56-358FEC3E3EF1}">
      <dgm:prSet/>
      <dgm:spPr/>
      <dgm:t>
        <a:bodyPr/>
        <a:lstStyle/>
        <a:p>
          <a:endParaRPr lang="ru-RU"/>
        </a:p>
      </dgm:t>
    </dgm:pt>
    <dgm:pt modelId="{03D4F6E9-186A-4037-91CD-FB78400E1E1B}" type="sibTrans" cxnId="{F429C20B-1EEE-4AC3-9C56-358FEC3E3EF1}">
      <dgm:prSet/>
      <dgm:spPr/>
      <dgm:t>
        <a:bodyPr/>
        <a:lstStyle/>
        <a:p>
          <a:endParaRPr lang="ru-RU"/>
        </a:p>
      </dgm:t>
    </dgm:pt>
    <dgm:pt modelId="{61CA58E5-928F-4840-8FBB-4CA6ED0A00B2}">
      <dgm:prSet custT="1"/>
      <dgm:spPr/>
      <dgm:t>
        <a:bodyPr/>
        <a:lstStyle/>
        <a:p>
          <a:pPr rtl="0"/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Научить квалифицированно использовать возможности баз данных; отработать навыки проектирования баз данных и написания взаимодействующих с ними приложений.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1329EE-056F-4FE1-BC57-6B58F6EBEAED}" type="parTrans" cxnId="{A0292307-5939-4ADF-895E-1466215EAC56}">
      <dgm:prSet/>
      <dgm:spPr/>
      <dgm:t>
        <a:bodyPr/>
        <a:lstStyle/>
        <a:p>
          <a:endParaRPr lang="ru-RU"/>
        </a:p>
      </dgm:t>
    </dgm:pt>
    <dgm:pt modelId="{7CFC4AE0-B25D-44EF-9624-EC67E5615D43}" type="sibTrans" cxnId="{A0292307-5939-4ADF-895E-1466215EAC56}">
      <dgm:prSet/>
      <dgm:spPr/>
      <dgm:t>
        <a:bodyPr/>
        <a:lstStyle/>
        <a:p>
          <a:endParaRPr lang="ru-RU"/>
        </a:p>
      </dgm:t>
    </dgm:pt>
    <dgm:pt modelId="{21649A16-8B81-4653-90D1-638A146A06F6}">
      <dgm:prSet custT="1"/>
      <dgm:spPr/>
      <dgm:t>
        <a:bodyPr/>
        <a:lstStyle/>
        <a:p>
          <a:pPr rtl="0"/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Обучить базовым понятиям языка разметки интернет-документа, каскадной таблицы стилей, языков программирования клиентской и серверной части веб-приложений.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85024B-9424-49CA-89B2-15C615BDDB3E}" type="parTrans" cxnId="{F9970B10-B490-4FED-8107-86E5F6B414C8}">
      <dgm:prSet/>
      <dgm:spPr/>
      <dgm:t>
        <a:bodyPr/>
        <a:lstStyle/>
        <a:p>
          <a:endParaRPr lang="ru-RU"/>
        </a:p>
      </dgm:t>
    </dgm:pt>
    <dgm:pt modelId="{1B3F0773-7274-4F9D-94D5-5BFAA39AAAE7}" type="sibTrans" cxnId="{F9970B10-B490-4FED-8107-86E5F6B414C8}">
      <dgm:prSet/>
      <dgm:spPr/>
      <dgm:t>
        <a:bodyPr/>
        <a:lstStyle/>
        <a:p>
          <a:endParaRPr lang="ru-RU"/>
        </a:p>
      </dgm:t>
    </dgm:pt>
    <dgm:pt modelId="{F7BE6436-0C50-4FED-8411-82F138DCF663}">
      <dgm:prSet custT="1"/>
      <dgm:spPr/>
      <dgm:t>
        <a:bodyPr/>
        <a:lstStyle/>
        <a:p>
          <a:pPr rtl="0"/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 слушателей теоретических знаний и практических навыков по проблемам технологии разработки программных средств.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213E2-BEE3-414B-AA61-CB1B8D92941E}" type="parTrans" cxnId="{7F50C419-4954-4B0D-9E40-B07959163918}">
      <dgm:prSet/>
      <dgm:spPr/>
      <dgm:t>
        <a:bodyPr/>
        <a:lstStyle/>
        <a:p>
          <a:endParaRPr lang="ru-RU"/>
        </a:p>
      </dgm:t>
    </dgm:pt>
    <dgm:pt modelId="{57F4CD5D-5B26-4AE5-8FA1-86674C32E2B5}" type="sibTrans" cxnId="{7F50C419-4954-4B0D-9E40-B07959163918}">
      <dgm:prSet/>
      <dgm:spPr/>
      <dgm:t>
        <a:bodyPr/>
        <a:lstStyle/>
        <a:p>
          <a:endParaRPr lang="ru-RU"/>
        </a:p>
      </dgm:t>
    </dgm:pt>
    <dgm:pt modelId="{67F9130A-5529-4912-BECA-FFD9FE8AC704}">
      <dgm:prSet custT="1"/>
      <dgm:spPr/>
      <dgm:t>
        <a:bodyPr/>
        <a:lstStyle/>
        <a:p>
          <a:pPr rtl="0"/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Освоение инструментов для создания веб-приложений.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6CBF01-354E-49E5-A39A-4486E8898D05}" type="parTrans" cxnId="{4B4B259B-CB94-42B8-B2E9-0098100ABCE3}">
      <dgm:prSet/>
      <dgm:spPr/>
      <dgm:t>
        <a:bodyPr/>
        <a:lstStyle/>
        <a:p>
          <a:endParaRPr lang="ru-RU"/>
        </a:p>
      </dgm:t>
    </dgm:pt>
    <dgm:pt modelId="{F96391C7-F1F2-4E81-B907-ED5F883BC9BA}" type="sibTrans" cxnId="{4B4B259B-CB94-42B8-B2E9-0098100ABCE3}">
      <dgm:prSet/>
      <dgm:spPr/>
      <dgm:t>
        <a:bodyPr/>
        <a:lstStyle/>
        <a:p>
          <a:endParaRPr lang="ru-RU"/>
        </a:p>
      </dgm:t>
    </dgm:pt>
    <dgm:pt modelId="{76FA0C53-45C3-4FB9-AB66-90AD9D8E5F62}" type="pres">
      <dgm:prSet presAssocID="{501FCDD4-F359-4C10-BA42-636588D640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81D98D-4D66-474E-BC92-BBC3FA4D38B0}" type="pres">
      <dgm:prSet presAssocID="{F56AD7AC-1FB7-4271-AE79-14DEEF43FC02}" presName="linNode" presStyleCnt="0"/>
      <dgm:spPr/>
    </dgm:pt>
    <dgm:pt modelId="{A1CB06DC-3FAF-4A21-9870-E1B5BD5B6614}" type="pres">
      <dgm:prSet presAssocID="{F56AD7AC-1FB7-4271-AE79-14DEEF43FC02}" presName="parentText" presStyleLbl="node1" presStyleIdx="0" presStyleCnt="2" custScaleX="56438" custScaleY="706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AAB53-60E1-464C-909A-4F2FF67E8924}" type="pres">
      <dgm:prSet presAssocID="{F56AD7AC-1FB7-4271-AE79-14DEEF43FC02}" presName="descendantText" presStyleLbl="alignAccFollowNode1" presStyleIdx="0" presStyleCnt="2" custScaleX="122247" custScaleY="74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4607D-49B4-43F0-85C1-AB8C6A58B693}" type="pres">
      <dgm:prSet presAssocID="{8E2D5F90-6F7E-4066-B7FD-190C3BB045D8}" presName="sp" presStyleCnt="0"/>
      <dgm:spPr/>
    </dgm:pt>
    <dgm:pt modelId="{7323F30E-AD0A-414C-996A-11EEA6B9355D}" type="pres">
      <dgm:prSet presAssocID="{FB470F3B-51B0-4338-A9CA-961A67284742}" presName="linNode" presStyleCnt="0"/>
      <dgm:spPr/>
    </dgm:pt>
    <dgm:pt modelId="{EC918A1A-CE1F-41EE-AD3B-3F6439A877D2}" type="pres">
      <dgm:prSet presAssocID="{FB470F3B-51B0-4338-A9CA-961A67284742}" presName="parentText" presStyleLbl="node1" presStyleIdx="1" presStyleCnt="2" custScaleX="564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F7C02-D8CC-4467-9064-88210AEF7CBA}" type="pres">
      <dgm:prSet presAssocID="{FB470F3B-51B0-4338-A9CA-961A67284742}" presName="descendantText" presStyleLbl="alignAccFollowNode1" presStyleIdx="1" presStyleCnt="2" custScaleX="122247" custScaleY="112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81ADC0-9E26-4F11-8FAF-0C02710BBA58}" type="presOf" srcId="{F56AD7AC-1FB7-4271-AE79-14DEEF43FC02}" destId="{A1CB06DC-3FAF-4A21-9870-E1B5BD5B6614}" srcOrd="0" destOrd="0" presId="urn:microsoft.com/office/officeart/2005/8/layout/vList5"/>
    <dgm:cxn modelId="{7F50C419-4954-4B0D-9E40-B07959163918}" srcId="{F56AD7AC-1FB7-4271-AE79-14DEEF43FC02}" destId="{F7BE6436-0C50-4FED-8411-82F138DCF663}" srcOrd="1" destOrd="0" parTransId="{051213E2-BEE3-414B-AA61-CB1B8D92941E}" sibTransId="{57F4CD5D-5B26-4AE5-8FA1-86674C32E2B5}"/>
    <dgm:cxn modelId="{D74735B7-B352-49FE-8A2B-B625E5CED6BB}" type="presOf" srcId="{501FCDD4-F359-4C10-BA42-636588D640BB}" destId="{76FA0C53-45C3-4FB9-AB66-90AD9D8E5F62}" srcOrd="0" destOrd="0" presId="urn:microsoft.com/office/officeart/2005/8/layout/vList5"/>
    <dgm:cxn modelId="{A9B078AF-D030-4B50-9822-D379230B80AF}" type="presOf" srcId="{67F9130A-5529-4912-BECA-FFD9FE8AC704}" destId="{CA0AAB53-60E1-464C-909A-4F2FF67E8924}" srcOrd="0" destOrd="2" presId="urn:microsoft.com/office/officeart/2005/8/layout/vList5"/>
    <dgm:cxn modelId="{1882837D-8E27-429E-AF46-2D825913E1FF}" type="presOf" srcId="{FB470F3B-51B0-4338-A9CA-961A67284742}" destId="{EC918A1A-CE1F-41EE-AD3B-3F6439A877D2}" srcOrd="0" destOrd="0" presId="urn:microsoft.com/office/officeart/2005/8/layout/vList5"/>
    <dgm:cxn modelId="{DCDDC2D1-E294-49D2-80CA-D450E6C59933}" type="presOf" srcId="{58513837-A85B-4F92-8B1E-DF4A0544AEBC}" destId="{CA0AAB53-60E1-464C-909A-4F2FF67E8924}" srcOrd="0" destOrd="0" presId="urn:microsoft.com/office/officeart/2005/8/layout/vList5"/>
    <dgm:cxn modelId="{AD604CB7-DE75-493F-A3C9-C467EA60DF98}" type="presOf" srcId="{61CA58E5-928F-4840-8FBB-4CA6ED0A00B2}" destId="{FBFF7C02-D8CC-4467-9064-88210AEF7CBA}" srcOrd="0" destOrd="1" presId="urn:microsoft.com/office/officeart/2005/8/layout/vList5"/>
    <dgm:cxn modelId="{F7A75930-A290-48E6-B996-8A7F9FE9CB45}" type="presOf" srcId="{F7BE6436-0C50-4FED-8411-82F138DCF663}" destId="{CA0AAB53-60E1-464C-909A-4F2FF67E8924}" srcOrd="0" destOrd="1" presId="urn:microsoft.com/office/officeart/2005/8/layout/vList5"/>
    <dgm:cxn modelId="{F9970B10-B490-4FED-8107-86E5F6B414C8}" srcId="{FB470F3B-51B0-4338-A9CA-961A67284742}" destId="{21649A16-8B81-4653-90D1-638A146A06F6}" srcOrd="2" destOrd="0" parTransId="{2F85024B-9424-49CA-89B2-15C615BDDB3E}" sibTransId="{1B3F0773-7274-4F9D-94D5-5BFAA39AAAE7}"/>
    <dgm:cxn modelId="{A0292307-5939-4ADF-895E-1466215EAC56}" srcId="{FB470F3B-51B0-4338-A9CA-961A67284742}" destId="{61CA58E5-928F-4840-8FBB-4CA6ED0A00B2}" srcOrd="1" destOrd="0" parTransId="{7E1329EE-056F-4FE1-BC57-6B58F6EBEAED}" sibTransId="{7CFC4AE0-B25D-44EF-9624-EC67E5615D43}"/>
    <dgm:cxn modelId="{F429C20B-1EEE-4AC3-9C56-358FEC3E3EF1}" srcId="{FB470F3B-51B0-4338-A9CA-961A67284742}" destId="{3EFE9E55-3842-4882-A2FC-57FDB9C26D36}" srcOrd="0" destOrd="0" parTransId="{C67F72AC-332D-49B0-B4BA-FB1650972764}" sibTransId="{03D4F6E9-186A-4037-91CD-FB78400E1E1B}"/>
    <dgm:cxn modelId="{5626D75D-E4DC-4730-BD7C-E03AA9A070F8}" srcId="{F56AD7AC-1FB7-4271-AE79-14DEEF43FC02}" destId="{58513837-A85B-4F92-8B1E-DF4A0544AEBC}" srcOrd="0" destOrd="0" parTransId="{0A832AD2-6846-49F8-AC5E-BB0CC42CB529}" sibTransId="{89969B96-7E0A-47F0-8F1C-A543E75A74E5}"/>
    <dgm:cxn modelId="{35F59D0B-CF21-41DA-B778-4A7D77BCA442}" type="presOf" srcId="{21649A16-8B81-4653-90D1-638A146A06F6}" destId="{FBFF7C02-D8CC-4467-9064-88210AEF7CBA}" srcOrd="0" destOrd="2" presId="urn:microsoft.com/office/officeart/2005/8/layout/vList5"/>
    <dgm:cxn modelId="{2FAC9FD8-A062-4133-9B47-8C52A0AC90AB}" type="presOf" srcId="{3EFE9E55-3842-4882-A2FC-57FDB9C26D36}" destId="{FBFF7C02-D8CC-4467-9064-88210AEF7CBA}" srcOrd="0" destOrd="0" presId="urn:microsoft.com/office/officeart/2005/8/layout/vList5"/>
    <dgm:cxn modelId="{4B4B259B-CB94-42B8-B2E9-0098100ABCE3}" srcId="{F56AD7AC-1FB7-4271-AE79-14DEEF43FC02}" destId="{67F9130A-5529-4912-BECA-FFD9FE8AC704}" srcOrd="2" destOrd="0" parTransId="{CD6CBF01-354E-49E5-A39A-4486E8898D05}" sibTransId="{F96391C7-F1F2-4E81-B907-ED5F883BC9BA}"/>
    <dgm:cxn modelId="{EAC13E94-9621-48BF-8096-6E364727723B}" srcId="{501FCDD4-F359-4C10-BA42-636588D640BB}" destId="{FB470F3B-51B0-4338-A9CA-961A67284742}" srcOrd="1" destOrd="0" parTransId="{6635DFBE-9112-484F-8F64-C16D73869733}" sibTransId="{D7AF7A54-4F43-4B10-985B-537249770D82}"/>
    <dgm:cxn modelId="{EB6F74CD-78A7-4144-B9B2-5B790C348B8B}" srcId="{501FCDD4-F359-4C10-BA42-636588D640BB}" destId="{F56AD7AC-1FB7-4271-AE79-14DEEF43FC02}" srcOrd="0" destOrd="0" parTransId="{93C5DA6A-C596-4E50-8BEF-7CCED1898B61}" sibTransId="{8E2D5F90-6F7E-4066-B7FD-190C3BB045D8}"/>
    <dgm:cxn modelId="{A7C93556-F48E-4207-A3FE-9B0F07709698}" type="presParOf" srcId="{76FA0C53-45C3-4FB9-AB66-90AD9D8E5F62}" destId="{7981D98D-4D66-474E-BC92-BBC3FA4D38B0}" srcOrd="0" destOrd="0" presId="urn:microsoft.com/office/officeart/2005/8/layout/vList5"/>
    <dgm:cxn modelId="{A8FA010E-1345-418A-9221-73896DC97F98}" type="presParOf" srcId="{7981D98D-4D66-474E-BC92-BBC3FA4D38B0}" destId="{A1CB06DC-3FAF-4A21-9870-E1B5BD5B6614}" srcOrd="0" destOrd="0" presId="urn:microsoft.com/office/officeart/2005/8/layout/vList5"/>
    <dgm:cxn modelId="{21145DBC-582D-48A3-A2B6-12194D59BEB0}" type="presParOf" srcId="{7981D98D-4D66-474E-BC92-BBC3FA4D38B0}" destId="{CA0AAB53-60E1-464C-909A-4F2FF67E8924}" srcOrd="1" destOrd="0" presId="urn:microsoft.com/office/officeart/2005/8/layout/vList5"/>
    <dgm:cxn modelId="{11F7AE88-3001-475C-9638-923DBCC7D442}" type="presParOf" srcId="{76FA0C53-45C3-4FB9-AB66-90AD9D8E5F62}" destId="{AC54607D-49B4-43F0-85C1-AB8C6A58B693}" srcOrd="1" destOrd="0" presId="urn:microsoft.com/office/officeart/2005/8/layout/vList5"/>
    <dgm:cxn modelId="{4D84863F-2404-42EC-B639-60C911DBD900}" type="presParOf" srcId="{76FA0C53-45C3-4FB9-AB66-90AD9D8E5F62}" destId="{7323F30E-AD0A-414C-996A-11EEA6B9355D}" srcOrd="2" destOrd="0" presId="urn:microsoft.com/office/officeart/2005/8/layout/vList5"/>
    <dgm:cxn modelId="{9FC8AA04-9197-4AB8-9FAA-9EDC072C04C7}" type="presParOf" srcId="{7323F30E-AD0A-414C-996A-11EEA6B9355D}" destId="{EC918A1A-CE1F-41EE-AD3B-3F6439A877D2}" srcOrd="0" destOrd="0" presId="urn:microsoft.com/office/officeart/2005/8/layout/vList5"/>
    <dgm:cxn modelId="{07804DB5-098C-4A83-8642-DD2E2172295D}" type="presParOf" srcId="{7323F30E-AD0A-414C-996A-11EEA6B9355D}" destId="{FBFF7C02-D8CC-4467-9064-88210AEF7CB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64CB10-2220-4595-8AC2-B8BE5BFFB88F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0B97A0A-0601-4D36-B31F-61F8F8D17824}">
      <dgm:prSet custT="1"/>
      <dgm:spPr/>
      <dgm:t>
        <a:bodyPr/>
        <a:lstStyle/>
        <a:p>
          <a:pPr algn="just" rtl="0"/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Операционные системы 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‒ введение в алгоритмизацию и </a:t>
          </a:r>
          <a:r>
            <a:rPr lang="ru-R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программирование; введение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операционные системы, устройство ОС UNIX: подсистема управления файлами, подсистема управления процессами, подсистема управления вводом-выводом, управление оперативной памятью,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межпроцессное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взаимодействие, командные интерпретаторы, программные фильтры.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0D7B73-D89B-4FBB-A097-2A8FD05781D4}" type="parTrans" cxnId="{91CBCF37-0C4B-4AE4-9E94-1FE9EB60DDD2}">
      <dgm:prSet/>
      <dgm:spPr/>
      <dgm:t>
        <a:bodyPr/>
        <a:lstStyle/>
        <a:p>
          <a:endParaRPr lang="ru-RU" sz="2000"/>
        </a:p>
      </dgm:t>
    </dgm:pt>
    <dgm:pt modelId="{A90A315E-802E-44E1-A289-69928FD639A7}" type="sibTrans" cxnId="{91CBCF37-0C4B-4AE4-9E94-1FE9EB60DDD2}">
      <dgm:prSet/>
      <dgm:spPr/>
      <dgm:t>
        <a:bodyPr/>
        <a:lstStyle/>
        <a:p>
          <a:endParaRPr lang="ru-RU" sz="2000"/>
        </a:p>
      </dgm:t>
    </dgm:pt>
    <dgm:pt modelId="{E9CEDB26-C43C-4806-8359-0BB5C25E851A}">
      <dgm:prSet custT="1"/>
      <dgm:spPr/>
      <dgm:t>
        <a:bodyPr/>
        <a:lstStyle/>
        <a:p>
          <a:pPr algn="just" rtl="0"/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Базы данных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‒ особенности реляционной модели и её влияние проектирование базы данных (БД), изобразительные средства, используемые в ER-моделировании; языки описания и манипулирования данными разных классов (QBE, SQL, элементы 4GL), технологии организации БД.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E22C5-B912-4AF7-B804-FB08E2289933}" type="parTrans" cxnId="{EC7D39CF-F7AF-466E-936A-B61E3646EB43}">
      <dgm:prSet/>
      <dgm:spPr/>
      <dgm:t>
        <a:bodyPr/>
        <a:lstStyle/>
        <a:p>
          <a:endParaRPr lang="ru-RU" sz="2000"/>
        </a:p>
      </dgm:t>
    </dgm:pt>
    <dgm:pt modelId="{74FB951A-17F4-41DC-8968-4712194D6056}" type="sibTrans" cxnId="{EC7D39CF-F7AF-466E-936A-B61E3646EB43}">
      <dgm:prSet/>
      <dgm:spPr/>
      <dgm:t>
        <a:bodyPr/>
        <a:lstStyle/>
        <a:p>
          <a:endParaRPr lang="ru-RU" sz="2000"/>
        </a:p>
      </dgm:t>
    </dgm:pt>
    <dgm:pt modelId="{1C271908-132F-4B8A-84E2-8ADB2C5D3019}">
      <dgm:prSet custT="1"/>
      <dgm:spPr/>
      <dgm:t>
        <a:bodyPr/>
        <a:lstStyle/>
        <a:p>
          <a:pPr algn="just" rtl="0"/>
          <a:r>
            <a:rPr lang="ru-RU" sz="24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Web</a:t>
          </a: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-программирование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‒ клиентские языки программирования: HTML, CSS,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JavaScript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серверные языки программирования: PHP, ASP.NET.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B2D77C-9185-42A2-ABA7-7DA7E47DEDB7}" type="parTrans" cxnId="{5E3D661B-42D4-48FC-9F3C-A65F4672B46F}">
      <dgm:prSet/>
      <dgm:spPr/>
      <dgm:t>
        <a:bodyPr/>
        <a:lstStyle/>
        <a:p>
          <a:endParaRPr lang="ru-RU" sz="2000"/>
        </a:p>
      </dgm:t>
    </dgm:pt>
    <dgm:pt modelId="{F48B3718-15D7-40DF-9CF4-32070751844F}" type="sibTrans" cxnId="{5E3D661B-42D4-48FC-9F3C-A65F4672B46F}">
      <dgm:prSet/>
      <dgm:spPr/>
      <dgm:t>
        <a:bodyPr/>
        <a:lstStyle/>
        <a:p>
          <a:endParaRPr lang="ru-RU" sz="2000"/>
        </a:p>
      </dgm:t>
    </dgm:pt>
    <dgm:pt modelId="{CA071294-84FC-4FAE-B2BD-D449380E787F}" type="pres">
      <dgm:prSet presAssocID="{AE64CB10-2220-4595-8AC2-B8BE5BFFB8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F6CEF5-8B28-4A5B-8A79-CAC7271DC214}" type="pres">
      <dgm:prSet presAssocID="{20B97A0A-0601-4D36-B31F-61F8F8D17824}" presName="parentText" presStyleLbl="node1" presStyleIdx="0" presStyleCnt="3" custScaleY="1343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62F4E-EBED-4719-9242-D8837EFCD51B}" type="pres">
      <dgm:prSet presAssocID="{A90A315E-802E-44E1-A289-69928FD639A7}" presName="spacer" presStyleCnt="0"/>
      <dgm:spPr/>
    </dgm:pt>
    <dgm:pt modelId="{19E91DA0-587A-48C6-9321-C54F044CE6D4}" type="pres">
      <dgm:prSet presAssocID="{E9CEDB26-C43C-4806-8359-0BB5C25E851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A64BB-AB7E-4B5A-8287-9AA6213E71FD}" type="pres">
      <dgm:prSet presAssocID="{74FB951A-17F4-41DC-8968-4712194D6056}" presName="spacer" presStyleCnt="0"/>
      <dgm:spPr/>
    </dgm:pt>
    <dgm:pt modelId="{BD88F21D-4AA7-45B8-A0B2-7BE2139C2194}" type="pres">
      <dgm:prSet presAssocID="{1C271908-132F-4B8A-84E2-8ADB2C5D3019}" presName="parentText" presStyleLbl="node1" presStyleIdx="2" presStyleCnt="3" custScaleY="752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5CFE2-61E3-4A2D-BC12-A0974020E00B}" type="presOf" srcId="{1C271908-132F-4B8A-84E2-8ADB2C5D3019}" destId="{BD88F21D-4AA7-45B8-A0B2-7BE2139C2194}" srcOrd="0" destOrd="0" presId="urn:microsoft.com/office/officeart/2005/8/layout/vList2"/>
    <dgm:cxn modelId="{824CA81D-6484-4C13-B295-88ECFA55AAC2}" type="presOf" srcId="{AE64CB10-2220-4595-8AC2-B8BE5BFFB88F}" destId="{CA071294-84FC-4FAE-B2BD-D449380E787F}" srcOrd="0" destOrd="0" presId="urn:microsoft.com/office/officeart/2005/8/layout/vList2"/>
    <dgm:cxn modelId="{91CBCF37-0C4B-4AE4-9E94-1FE9EB60DDD2}" srcId="{AE64CB10-2220-4595-8AC2-B8BE5BFFB88F}" destId="{20B97A0A-0601-4D36-B31F-61F8F8D17824}" srcOrd="0" destOrd="0" parTransId="{5C0D7B73-D89B-4FBB-A097-2A8FD05781D4}" sibTransId="{A90A315E-802E-44E1-A289-69928FD639A7}"/>
    <dgm:cxn modelId="{3C6A19ED-9136-4F90-99A5-BF3D88B3A00A}" type="presOf" srcId="{20B97A0A-0601-4D36-B31F-61F8F8D17824}" destId="{49F6CEF5-8B28-4A5B-8A79-CAC7271DC214}" srcOrd="0" destOrd="0" presId="urn:microsoft.com/office/officeart/2005/8/layout/vList2"/>
    <dgm:cxn modelId="{5E3D661B-42D4-48FC-9F3C-A65F4672B46F}" srcId="{AE64CB10-2220-4595-8AC2-B8BE5BFFB88F}" destId="{1C271908-132F-4B8A-84E2-8ADB2C5D3019}" srcOrd="2" destOrd="0" parTransId="{B1B2D77C-9185-42A2-ABA7-7DA7E47DEDB7}" sibTransId="{F48B3718-15D7-40DF-9CF4-32070751844F}"/>
    <dgm:cxn modelId="{F4B507A6-ECC5-4FB8-B7F4-FDE346A9E37B}" type="presOf" srcId="{E9CEDB26-C43C-4806-8359-0BB5C25E851A}" destId="{19E91DA0-587A-48C6-9321-C54F044CE6D4}" srcOrd="0" destOrd="0" presId="urn:microsoft.com/office/officeart/2005/8/layout/vList2"/>
    <dgm:cxn modelId="{EC7D39CF-F7AF-466E-936A-B61E3646EB43}" srcId="{AE64CB10-2220-4595-8AC2-B8BE5BFFB88F}" destId="{E9CEDB26-C43C-4806-8359-0BB5C25E851A}" srcOrd="1" destOrd="0" parTransId="{27AE22C5-B912-4AF7-B804-FB08E2289933}" sibTransId="{74FB951A-17F4-41DC-8968-4712194D6056}"/>
    <dgm:cxn modelId="{37B28678-5423-4C3C-8515-A37B3023EF3E}" type="presParOf" srcId="{CA071294-84FC-4FAE-B2BD-D449380E787F}" destId="{49F6CEF5-8B28-4A5B-8A79-CAC7271DC214}" srcOrd="0" destOrd="0" presId="urn:microsoft.com/office/officeart/2005/8/layout/vList2"/>
    <dgm:cxn modelId="{6798E087-1CBC-4545-9548-15385D62CE7D}" type="presParOf" srcId="{CA071294-84FC-4FAE-B2BD-D449380E787F}" destId="{3C362F4E-EBED-4719-9242-D8837EFCD51B}" srcOrd="1" destOrd="0" presId="urn:microsoft.com/office/officeart/2005/8/layout/vList2"/>
    <dgm:cxn modelId="{802EDA29-7940-4C22-8907-C560A810BCA6}" type="presParOf" srcId="{CA071294-84FC-4FAE-B2BD-D449380E787F}" destId="{19E91DA0-587A-48C6-9321-C54F044CE6D4}" srcOrd="2" destOrd="0" presId="urn:microsoft.com/office/officeart/2005/8/layout/vList2"/>
    <dgm:cxn modelId="{2A3EA531-628B-4350-8BBC-4437C66FB1CF}" type="presParOf" srcId="{CA071294-84FC-4FAE-B2BD-D449380E787F}" destId="{D85A64BB-AB7E-4B5A-8287-9AA6213E71FD}" srcOrd="3" destOrd="0" presId="urn:microsoft.com/office/officeart/2005/8/layout/vList2"/>
    <dgm:cxn modelId="{9D18CA55-B473-445E-893E-5AE1CC68A0AA}" type="presParOf" srcId="{CA071294-84FC-4FAE-B2BD-D449380E787F}" destId="{BD88F21D-4AA7-45B8-A0B2-7BE2139C219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AAB53-60E1-464C-909A-4F2FF67E8924}">
      <dsp:nvSpPr>
        <dsp:cNvPr id="0" name=""/>
        <dsp:cNvSpPr/>
      </dsp:nvSpPr>
      <dsp:spPr>
        <a:xfrm rot="5400000">
          <a:off x="5968203" y="-3364297"/>
          <a:ext cx="1915918" cy="90076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практических навыков использования современных операционных систем.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 слушателей теоретических знаний и практических навыков по проблемам технологии разработки программных средств.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Освоение инструментов для создания веб-приложений.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422339" y="275094"/>
        <a:ext cx="8914121" cy="1728864"/>
      </dsp:txXfrm>
    </dsp:sp>
    <dsp:sp modelId="{A1CB06DC-3FAF-4A21-9870-E1B5BD5B6614}">
      <dsp:nvSpPr>
        <dsp:cNvPr id="0" name=""/>
        <dsp:cNvSpPr/>
      </dsp:nvSpPr>
      <dsp:spPr>
        <a:xfrm>
          <a:off x="83138" y="116"/>
          <a:ext cx="2339200" cy="22788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 программы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381" y="111359"/>
        <a:ext cx="2116714" cy="2056335"/>
      </dsp:txXfrm>
    </dsp:sp>
    <dsp:sp modelId="{FBFF7C02-D8CC-4467-9064-88210AEF7CBA}">
      <dsp:nvSpPr>
        <dsp:cNvPr id="0" name=""/>
        <dsp:cNvSpPr/>
      </dsp:nvSpPr>
      <dsp:spPr>
        <a:xfrm rot="5400000">
          <a:off x="5479223" y="-450505"/>
          <a:ext cx="2893879" cy="90076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Изучить основы программирования, изучить операционные системы UNIX/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Linux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как прототипы современных многозадачных систем, сформировать навыки использования современных операционных систем и навыки системного и прикладного программирования под эти операционные системы на примере ОС UNIX/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Linux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Научить квалифицированно использовать возможности баз данных; отработать навыки проектирования баз данных и написания взаимодействующих с ними приложений.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Обучить базовым понятиям языка разметки интернет-документа, каскадной таблицы стилей, языков программирования клиентской и серверной части веб-приложений.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422339" y="2747647"/>
        <a:ext cx="8866380" cy="2611343"/>
      </dsp:txXfrm>
    </dsp:sp>
    <dsp:sp modelId="{EC918A1A-CE1F-41EE-AD3B-3F6439A877D2}">
      <dsp:nvSpPr>
        <dsp:cNvPr id="0" name=""/>
        <dsp:cNvSpPr/>
      </dsp:nvSpPr>
      <dsp:spPr>
        <a:xfrm>
          <a:off x="83138" y="2440245"/>
          <a:ext cx="2339200" cy="3226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программы</a:t>
          </a: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328" y="2554435"/>
        <a:ext cx="2110820" cy="2997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6CEF5-8B28-4A5B-8A79-CAC7271DC214}">
      <dsp:nvSpPr>
        <dsp:cNvPr id="0" name=""/>
        <dsp:cNvSpPr/>
      </dsp:nvSpPr>
      <dsp:spPr>
        <a:xfrm>
          <a:off x="0" y="1945"/>
          <a:ext cx="10744200" cy="21192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Операционные системы 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‒ введение в алгоритмизацию и </a:t>
          </a: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программирование; введение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операционные системы, устройство ОС UNIX: подсистема управления файлами, подсистема управления процессами, подсистема управления вводом-выводом, управление оперативной памятью,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межпроцессное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взаимодействие, командные интерпретаторы, программные фильтры.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452" y="105397"/>
        <a:ext cx="10537296" cy="1912322"/>
      </dsp:txXfrm>
    </dsp:sp>
    <dsp:sp modelId="{19E91DA0-587A-48C6-9321-C54F044CE6D4}">
      <dsp:nvSpPr>
        <dsp:cNvPr id="0" name=""/>
        <dsp:cNvSpPr/>
      </dsp:nvSpPr>
      <dsp:spPr>
        <a:xfrm>
          <a:off x="0" y="2128478"/>
          <a:ext cx="10744200" cy="1577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Базы данных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‒ особенности реляционной модели и её влияние проектирование базы данных (БД), изобразительные средства, используемые в ER-моделировании; языки описания и манипулирования данными разных классов (QBE, SQL, элементы 4GL), технологии организации БД.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004" y="2205482"/>
        <a:ext cx="10590192" cy="1423419"/>
      </dsp:txXfrm>
    </dsp:sp>
    <dsp:sp modelId="{BD88F21D-4AA7-45B8-A0B2-7BE2139C2194}">
      <dsp:nvSpPr>
        <dsp:cNvPr id="0" name=""/>
        <dsp:cNvSpPr/>
      </dsp:nvSpPr>
      <dsp:spPr>
        <a:xfrm>
          <a:off x="0" y="3713211"/>
          <a:ext cx="10744200" cy="11871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Web</a:t>
          </a: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-программирование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‒ клиентские языки программирования: HTML, CSS,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JavaScript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серверные языки программирования: PHP, ASP.NET.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54" y="3771165"/>
        <a:ext cx="10628292" cy="1071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FDE92D9-24A8-F006-20F9-11C80306CC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DFAD39-2FA1-EA8E-4705-A2F4D3DDA8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A8816-A756-48F4-977A-5706238794E1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ED372C-9BC3-6E41-7FAD-7F894D7D4C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ABA78D-5677-8B63-B9BB-2D05D3703A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F88A6-CFC1-498D-8150-AE0AB5D5AA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7E963-16BD-41DA-A4C0-943BEDF043FF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B4E74-1AD1-4227-8E4A-8E979255A3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4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4F03-75F8-4F14-93F2-7553BE4C9D45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88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E558-8F58-4D1B-BB5A-FDE92D80F1D8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4447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E558-8F58-4D1B-BB5A-FDE92D80F1D8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9210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E558-8F58-4D1B-BB5A-FDE92D80F1D8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01143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E558-8F58-4D1B-BB5A-FDE92D80F1D8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5933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E558-8F58-4D1B-BB5A-FDE92D80F1D8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020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E558-8F58-4D1B-BB5A-FDE92D80F1D8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489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5DE5-F405-4389-AE0D-FE71A01636A2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06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8D7-448C-4E01-AA60-287119BD8D0B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5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97D0-C004-49B0-A20F-F8122EF90343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5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0BA3-23EA-4D67-AA33-5D224752D20C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4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9556-A09C-4FC2-B713-0F9692F0C9C3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7DDE-8D4C-4FA2-AF05-2C1B94DCD7EA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7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69D2-46D7-405C-9028-13F5E8743DCF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9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2B9-B8CE-4258-B84C-27400D5F95FB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73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937F-FBED-42C0-93F5-5E67B2F42724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0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5D88-B6A6-4C2F-BEB0-33DE3023AF4C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18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B5E558-8F58-4D1B-BB5A-FDE92D80F1D8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72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6D861-6FD6-19EB-8CE3-C133C0131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247336" cy="3329581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ПРОФЕССИОНАЛЬНАЯ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i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разработки программных приложений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04109" y="4904365"/>
            <a:ext cx="9144000" cy="16557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программы – кандидат технических наук, доцент, доцент кафедры «Цифровая экономика и информационные технологии» Прохорова Ирина Арнольдовна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7711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901786"/>
              </p:ext>
            </p:extLst>
          </p:nvPr>
        </p:nvGraphicFramePr>
        <p:xfrm>
          <a:off x="332510" y="983673"/>
          <a:ext cx="11513126" cy="5666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77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6D861-6FD6-19EB-8CE3-C133C0131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23" y="110135"/>
            <a:ext cx="10515600" cy="649085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0D96EE-B52D-B840-BB26-7A45173AABE0}"/>
              </a:ext>
            </a:extLst>
          </p:cNvPr>
          <p:cNvSpPr txBox="1"/>
          <p:nvPr/>
        </p:nvSpPr>
        <p:spPr>
          <a:xfrm>
            <a:off x="398001" y="2504056"/>
            <a:ext cx="166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Прохорова Ирина Арнольдовна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A51988-5053-CFA5-A83A-57F186B91CCA}"/>
              </a:ext>
            </a:extLst>
          </p:cNvPr>
          <p:cNvSpPr txBox="1"/>
          <p:nvPr/>
        </p:nvSpPr>
        <p:spPr>
          <a:xfrm>
            <a:off x="8850231" y="2422568"/>
            <a:ext cx="1953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Лоскутов Алексей Михайлович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28CA3CF-B944-7990-5BEF-9DDAA23F30C1}"/>
              </a:ext>
            </a:extLst>
          </p:cNvPr>
          <p:cNvSpPr/>
          <p:nvPr/>
        </p:nvSpPr>
        <p:spPr>
          <a:xfrm>
            <a:off x="221673" y="3076215"/>
            <a:ext cx="11665527" cy="350469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справка о привлечённых специалистах к реализации программы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tabLst>
                <a:tab pos="85725" algn="l"/>
              </a:tabLst>
            </a:pP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Прохорова Ирина Арнольдовна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к.т.н., доцент, доцент кафедры «Цифровая экономика и информационные технологии». Дополнительная квалификация: Практический курс анализа данных на платформе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Loginom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Информационная и вычислительная техника, Современные информационные технологии в профессиональной деятельности.</a:t>
            </a:r>
          </a:p>
          <a:p>
            <a:pPr algn="just">
              <a:tabLst>
                <a:tab pos="85725" algn="l"/>
              </a:tabLst>
            </a:pP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Нестеренко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Юрьевич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старший преподаватель кафедры «Цифровая экономика и информационные технологии». Образование:  "Прикладная информатика (экономика)" . Дополнительная квалификация: Прикладная информатика, информационные системы и технологии, Интернет-технологии, Параллельные вычислительные технологии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tabLst>
                <a:tab pos="85725" algn="l"/>
              </a:tabLst>
            </a:pP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Конов Вячеслав Анатольевич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доцент, доцент кафедры «Цифровая экономика и информационные технологии». Образование:  ЭВМ. Дополнительная квалификация: Модели и технологии бизнес-аналитики с использованием аналитической платформы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Deductor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Нейросетевые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информационные технологии, Прикладная информатика, информационные системы и технологии.</a:t>
            </a:r>
          </a:p>
          <a:p>
            <a:pPr algn="just">
              <a:tabLst>
                <a:tab pos="85725" algn="l"/>
              </a:tabLst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Лоскутов Алексей Михайлович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ведущий специалист по защите информации отдела информационных технологий ППК 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Роскадастр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доцент, кандидат технических наук. Профессиональная переподготовка по курсу: «Комплексное обеспечение информационной безопасности автоматизированных систем. Криптографические средства защиты информации».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85725" algn="l"/>
              </a:tabLst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10591" r="8867" b="10619"/>
          <a:stretch>
            <a:fillRect/>
          </a:stretch>
        </p:blipFill>
        <p:spPr bwMode="auto">
          <a:xfrm>
            <a:off x="5999592" y="858982"/>
            <a:ext cx="1356374" cy="142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t="3838" r="4979" b="6772"/>
          <a:stretch>
            <a:fillRect/>
          </a:stretch>
        </p:blipFill>
        <p:spPr bwMode="auto">
          <a:xfrm>
            <a:off x="398001" y="858982"/>
            <a:ext cx="1322098" cy="148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A51988-5053-CFA5-A83A-57F186B91CCA}"/>
              </a:ext>
            </a:extLst>
          </p:cNvPr>
          <p:cNvSpPr txBox="1"/>
          <p:nvPr/>
        </p:nvSpPr>
        <p:spPr>
          <a:xfrm>
            <a:off x="3047423" y="2473278"/>
            <a:ext cx="151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Нестеренко Сергей Юрьевич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A80877-9BBA-AEA8-4D9B-6BAA4854A420}"/>
              </a:ext>
            </a:extLst>
          </p:cNvPr>
          <p:cNvSpPr txBox="1"/>
          <p:nvPr/>
        </p:nvSpPr>
        <p:spPr>
          <a:xfrm>
            <a:off x="5999592" y="2473278"/>
            <a:ext cx="1683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Конов Вячеслав Анатольевич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b="10199"/>
          <a:stretch>
            <a:fillRect/>
          </a:stretch>
        </p:blipFill>
        <p:spPr bwMode="auto">
          <a:xfrm>
            <a:off x="3162123" y="840539"/>
            <a:ext cx="1395445" cy="150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_907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063" y="705810"/>
            <a:ext cx="1152525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57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491" y="1662545"/>
            <a:ext cx="10515600" cy="3752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– 9 месяцев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вид обучения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 группах, очные занятия, ДОТ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44200" cy="90949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содержание дисциплины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538546"/>
              </p:ext>
            </p:extLst>
          </p:nvPr>
        </p:nvGraphicFramePr>
        <p:xfrm>
          <a:off x="838200" y="1524000"/>
          <a:ext cx="10744200" cy="490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4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месте проведения практики, предприятиях партнерах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388194"/>
              </p:ext>
            </p:extLst>
          </p:nvPr>
        </p:nvGraphicFramePr>
        <p:xfrm>
          <a:off x="838200" y="1870364"/>
          <a:ext cx="10515600" cy="421580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772891">
                  <a:extLst>
                    <a:ext uri="{9D8B030D-6E8A-4147-A177-3AD203B41FA5}">
                      <a16:colId xmlns:a16="http://schemas.microsoft.com/office/drawing/2014/main" val="4051426152"/>
                    </a:ext>
                  </a:extLst>
                </a:gridCol>
                <a:gridCol w="5742709">
                  <a:extLst>
                    <a:ext uri="{9D8B030D-6E8A-4147-A177-3AD203B41FA5}">
                      <a16:colId xmlns:a16="http://schemas.microsoft.com/office/drawing/2014/main" val="1719947573"/>
                    </a:ext>
                  </a:extLst>
                </a:gridCol>
              </a:tblGrid>
              <a:tr h="657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прохождения практики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места прохождения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9229635"/>
                  </a:ext>
                </a:extLst>
              </a:tr>
              <a:tr h="135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"Лучшие практики"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454016, Челябинская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г. Челябинск, ул. Братьев Кашириных, дом № 65 Б, оф.2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7512550"/>
                  </a:ext>
                </a:extLst>
              </a:tr>
              <a:tr h="657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"Компьютерная компания"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454126, Челябинская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г. Челябинск, ул. Энтузиастов 28а, 1 этаж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7830340"/>
                  </a:ext>
                </a:extLst>
              </a:tr>
              <a:tr h="135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"Информ Стандарт"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454016, Челябинская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г. Челябинск, ул. Братьев Кашириных, дом № 65 Б, оф.1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29630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6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874" y="268143"/>
            <a:ext cx="10889670" cy="1602221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Будущая ИТ-специальность. Количество вакансий и размер заработной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платы (г. Челябинск)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874" y="2133599"/>
            <a:ext cx="11111343" cy="40433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Продвинутый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пользователь ПК  ‒ 71 вакансия, заработная плата от 40000 руб. до 85000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Веб-разработчик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(языки программирования HTML,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CSS, PHP) – 14 вакансий, заработная плата от 40000 руб. до 120000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Программист ‒ 455 вакансий; заработная плата от 40 000 руб. до 200 000 руб.</a:t>
            </a:r>
          </a:p>
        </p:txBody>
      </p:sp>
    </p:spTree>
    <p:extLst>
      <p:ext uri="{BB962C8B-B14F-4D97-AF65-F5344CB8AC3E}">
        <p14:creationId xmlns:p14="http://schemas.microsoft.com/office/powerpoint/2010/main" val="11546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873</TotalTime>
  <Words>609</Words>
  <Application>Microsoft Office PowerPoint</Application>
  <PresentationFormat>Широкоэкранный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Montserrat</vt:lpstr>
      <vt:lpstr>Times New Roman</vt:lpstr>
      <vt:lpstr>Wingdings 3</vt:lpstr>
      <vt:lpstr>Ион</vt:lpstr>
      <vt:lpstr>ДОПОЛНИТЕЛЬНАЯ ПРОФЕССИОНАЛЬНАЯ ПРОГРАММА  ПЕРЕПОДГОТОВКИ «Инструменты разработки программных приложений»</vt:lpstr>
      <vt:lpstr>Описание программы</vt:lpstr>
      <vt:lpstr>Команда программы</vt:lpstr>
      <vt:lpstr>Презентация PowerPoint</vt:lpstr>
      <vt:lpstr>Структура программы. Краткое содержание дисциплины</vt:lpstr>
      <vt:lpstr>Информация о месте проведения практики, предприятиях партнерах</vt:lpstr>
      <vt:lpstr>Будущая ИТ-специальность. Количество вакансий и размер заработной платы (г. Челябинск)</vt:lpstr>
    </vt:vector>
  </TitlesOfParts>
  <Company>Innopolis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ДПП</dc:title>
  <dc:creator>Innopolis University03</dc:creator>
  <cp:lastModifiedBy>Бирюкова Дарья Вячеславовна</cp:lastModifiedBy>
  <cp:revision>55</cp:revision>
  <dcterms:created xsi:type="dcterms:W3CDTF">2022-07-15T12:15:03Z</dcterms:created>
  <dcterms:modified xsi:type="dcterms:W3CDTF">2023-09-06T10:56:30Z</dcterms:modified>
</cp:coreProperties>
</file>