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66" r:id="rId3"/>
    <p:sldId id="263" r:id="rId4"/>
    <p:sldId id="264" r:id="rId5"/>
    <p:sldId id="265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1" autoAdjust="0"/>
  </p:normalViewPr>
  <p:slideViewPr>
    <p:cSldViewPr snapToGrid="0"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17"/>
      </p:guideLst>
    </p:cSldViewPr>
  </p:slideViewPr>
  <p:outlineViewPr>
    <p:cViewPr>
      <p:scale>
        <a:sx n="33" d="100"/>
        <a:sy n="33" d="100"/>
      </p:scale>
      <p:origin x="0" y="-9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FDE92D9-24A8-F006-20F9-11C80306CC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DFAD39-2FA1-EA8E-4705-A2F4D3DDA8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A8816-A756-48F4-977A-5706238794E1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ED372C-9BC3-6E41-7FAD-7F894D7D4C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ABA78D-5677-8B63-B9BB-2D05D3703A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F88A6-CFC1-498D-8150-AE0AB5D5A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7E963-16BD-41DA-A4C0-943BEDF043F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B4E74-1AD1-4227-8E4A-8E979255A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84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451C6-6121-056D-2501-B5E4C4821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3F48BB-E13D-C928-C5DC-1D656C569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791B90-9715-542E-CDC7-BF8657239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4F03-75F8-4F14-93F2-7553BE4C9D45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BBA755-6618-043F-A7EE-E621B161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50AD5A-B601-EB16-E15B-A29FD9E2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52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AADDA7-D9D8-D719-330C-0EDF2B79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A26417-CEF6-95B7-2148-8EAAF7F46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C5BE0C-0F52-F600-0FD0-FA0D5274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DE5-F405-4389-AE0D-FE71A01636A2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E60313-99DF-840E-75F5-2B7F0E2A6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A6B87F-76E7-7C90-8D59-FA4E9A84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06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B0A744E-A71D-FEB6-C520-FBEDAF9E7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B2C76B-21C5-9CBB-853A-2C19AE9E8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8C59B5-33FA-66E6-A7DF-56495939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18D7-448C-4E01-AA60-287119BD8D0B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3A01B7-85C9-7434-9CEC-6EAD3711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5F9CD5-77FF-5907-9F76-59929ACE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37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DCD89D-716F-12EA-154E-1AAE5E1A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6E3B7-BDEE-4004-4520-6EC3E4440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C80B75-159B-43CD-3661-537E26B67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97D0-C004-49B0-A20F-F8122EF90343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73B7CD-3F8B-8931-34AA-517B9728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5F7ECD-3BD7-681B-70FA-C07E3EF00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0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28930-D4DB-8A83-8DD9-B22446CBE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B9BD2C-976D-9081-19A2-D687D9BD8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A96FA4-A6C9-FA4F-1B1C-B9D817E8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0BA3-23EA-4D67-AA33-5D224752D20C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38B2D0-A2A5-7DED-D3E5-071A5DB6F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A6F6FA-D90A-96AF-1716-700AC935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25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1C7535-B790-84A7-5B84-7AB59DF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390AC5-DE43-9B3E-0FB6-BD97551D2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3BE640-2099-10A9-E60F-020223BF1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886D06-73FF-B896-D844-41C528D93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9556-A09C-4FC2-B713-0F9692F0C9C3}" type="datetime1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0E2079-EA0E-EA2E-D6CC-F5C4D3B86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47294D-AC47-9DAD-C77A-63D29846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53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9CF8C0-0131-29A5-21A7-F0EA7A9B5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C03B18-C90D-67E4-8FBF-8F5C2E24A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1C77ED-7D6B-0EF5-5632-FADD489EE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FE0C491-4CCB-3BB9-AD6C-110DFD09C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6ADE155-2709-5F62-BC46-4B47BA423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3EF3E10-A9E0-B953-DE66-D3F46B39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DE-8D4C-4FA2-AF05-2C1B94DCD7EA}" type="datetime1">
              <a:rPr lang="ru-RU" smtClean="0"/>
              <a:t>06.09.2023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E1A8909-A202-DEBE-72CE-242F51B76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28B8EC-4DDA-0B76-4327-8A8AEBE7E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75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C596DE-746B-9DF3-E19E-F85F2EF54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35BBB70-602A-7992-EA5E-8F7980FDE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69D2-46D7-405C-9028-13F5E8743DCF}" type="datetime1">
              <a:rPr lang="ru-RU" smtClean="0"/>
              <a:t>06.09.2023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718518-0A48-AD67-8699-C21E6533F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12A6DB-1170-3318-7F85-6E2DE81FC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3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921369-C263-B47C-0BAF-17E3CD729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92B9-B8CE-4258-B84C-27400D5F95FB}" type="datetime1">
              <a:rPr lang="ru-RU" smtClean="0"/>
              <a:t>06.09.2023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011D04-3F2B-FCF1-61A0-6FA30E6A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070C83-6D31-05EE-97EB-E9BE15EBD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82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88D93-2EEE-E863-2B6B-DD6A28BE0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98A11C-E3EA-1903-7E18-3766A5955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0E8874-2022-36C1-47A7-FD637D41A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99D5D0-88D1-D694-31E4-0B2C8DF66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937F-FBED-42C0-93F5-5E67B2F42724}" type="datetime1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A58FDE-EC83-0956-F46A-A3A37B68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EA1F75-62C6-4E4D-395E-B2CFDA965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35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1BDE42-DB2B-15DB-53EF-98D0BF57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5079BC-A06A-9937-8A4B-E87B3076E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BA4DFC-6FDD-7987-4DA1-298755BA5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2B7390-A631-C716-5FE4-464B0704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5D88-B6A6-4C2F-BEB0-33DE3023AF4C}" type="datetime1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A39C32-5340-6A73-6F2C-5F8F177A0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456F9B-3919-EC43-0388-DB8609757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7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93D0A-323E-8883-4031-5B8366D6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C2E119-2D23-74EE-39E2-E5446F9D0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E7040E-2D7E-13D5-C1F5-B91CF44E4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E558-8F58-4D1B-BB5A-FDE92D80F1D8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1D35A0-BD8C-BC4F-061A-BE60C3DDA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809940-FD1F-A0A1-6CEB-95C36947F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79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6D861-6FD6-19EB-8CE3-C133C013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297" y="333410"/>
            <a:ext cx="10515600" cy="586605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Montserrat" panose="00000500000000000000" pitchFamily="2" charset="-52"/>
              </a:rPr>
              <a:t>Программа ДПО «</a:t>
            </a:r>
            <a:r>
              <a:rPr lang="en-US" sz="3600" b="1" i="1" dirty="0" smtClean="0">
                <a:latin typeface="Montserrat" panose="00000500000000000000" pitchFamily="2" charset="-52"/>
              </a:rPr>
              <a:t>Linux</a:t>
            </a:r>
            <a:r>
              <a:rPr lang="ru-RU" sz="3600" b="1" i="1" dirty="0" smtClean="0">
                <a:latin typeface="Montserrat" panose="00000500000000000000" pitchFamily="2" charset="-52"/>
              </a:rPr>
              <a:t> с </a:t>
            </a:r>
            <a:r>
              <a:rPr lang="ru-RU" sz="3600" b="1" i="1" dirty="0">
                <a:latin typeface="Montserrat" panose="00000500000000000000" pitchFamily="2" charset="-52"/>
              </a:rPr>
              <a:t>нуля</a:t>
            </a:r>
            <a:r>
              <a:rPr lang="ru-RU" sz="3600" b="1" dirty="0" smtClean="0">
                <a:latin typeface="Montserrat" panose="00000500000000000000" pitchFamily="2" charset="-52"/>
              </a:rPr>
              <a:t>»</a:t>
            </a:r>
            <a:r>
              <a:rPr lang="ru-RU" sz="3600" b="1" dirty="0">
                <a:latin typeface="Montserrat" panose="00000500000000000000" pitchFamily="2" charset="-52"/>
              </a:rPr>
              <a:t/>
            </a:r>
            <a:br>
              <a:rPr lang="ru-RU" sz="3600" b="1" dirty="0">
                <a:latin typeface="Montserrat" panose="00000500000000000000" pitchFamily="2" charset="-52"/>
              </a:rPr>
            </a:br>
            <a:r>
              <a:rPr lang="ru-RU" sz="3600" b="1" dirty="0" smtClean="0">
                <a:latin typeface="Montserrat" panose="00000500000000000000" pitchFamily="2" charset="-52"/>
              </a:rPr>
              <a:t/>
            </a:r>
            <a:br>
              <a:rPr lang="ru-RU" sz="3600" b="1" dirty="0" smtClean="0">
                <a:latin typeface="Montserrat" panose="00000500000000000000" pitchFamily="2" charset="-52"/>
              </a:rPr>
            </a:br>
            <a:r>
              <a:rPr lang="ru-RU" sz="3600" u="sng" dirty="0" smtClean="0">
                <a:latin typeface="Montserrat" panose="00000500000000000000" pitchFamily="2" charset="-52"/>
              </a:rPr>
              <a:t>Руководитель программы</a:t>
            </a:r>
            <a:r>
              <a:rPr lang="ru-RU" sz="3600" dirty="0">
                <a:latin typeface="Montserrat" panose="00000500000000000000" pitchFamily="2" charset="-52"/>
              </a:rPr>
              <a:t/>
            </a:r>
            <a:br>
              <a:rPr lang="ru-RU" sz="3600" dirty="0">
                <a:latin typeface="Montserrat" panose="00000500000000000000" pitchFamily="2" charset="-52"/>
              </a:rPr>
            </a:br>
            <a:r>
              <a:rPr lang="ru-RU" sz="3600" dirty="0" smtClean="0">
                <a:latin typeface="Montserrat" panose="00000500000000000000" pitchFamily="2" charset="-52"/>
              </a:rPr>
              <a:t/>
            </a:r>
            <a:br>
              <a:rPr lang="ru-RU" sz="3600" dirty="0" smtClean="0">
                <a:latin typeface="Montserrat" panose="00000500000000000000" pitchFamily="2" charset="-52"/>
              </a:rPr>
            </a:br>
            <a:r>
              <a:rPr lang="ru-RU" sz="3600" dirty="0" smtClean="0">
                <a:latin typeface="Montserrat" panose="00000500000000000000" pitchFamily="2" charset="-52"/>
              </a:rPr>
              <a:t>Начальник информационно-вычислительного центра УИ </a:t>
            </a:r>
            <a:r>
              <a:rPr lang="ru-RU" sz="3600" dirty="0" err="1">
                <a:latin typeface="Montserrat" panose="00000500000000000000" pitchFamily="2" charset="-52"/>
              </a:rPr>
              <a:t>ЮУрГУ</a:t>
            </a:r>
            <a:r>
              <a:rPr lang="ru-RU" sz="3600" dirty="0">
                <a:latin typeface="Montserrat" panose="00000500000000000000" pitchFamily="2" charset="-52"/>
              </a:rPr>
              <a:t>, </a:t>
            </a:r>
            <a:r>
              <a:rPr lang="ru-RU" sz="3600" dirty="0" smtClean="0">
                <a:latin typeface="Montserrat" panose="00000500000000000000" pitchFamily="2" charset="-52"/>
              </a:rPr>
              <a:t/>
            </a:r>
            <a:br>
              <a:rPr lang="ru-RU" sz="3600" dirty="0" smtClean="0">
                <a:latin typeface="Montserrat" panose="00000500000000000000" pitchFamily="2" charset="-52"/>
              </a:rPr>
            </a:br>
            <a:r>
              <a:rPr lang="ru-RU" sz="3600" dirty="0" smtClean="0">
                <a:latin typeface="Montserrat" panose="00000500000000000000" pitchFamily="2" charset="-52"/>
              </a:rPr>
              <a:t>старший преподаватель </a:t>
            </a:r>
            <a:r>
              <a:rPr lang="ru-RU" sz="3600" dirty="0" err="1" smtClean="0">
                <a:latin typeface="Montserrat" panose="00000500000000000000" pitchFamily="2" charset="-52"/>
              </a:rPr>
              <a:t>каф.ЭВМ</a:t>
            </a:r>
            <a:r>
              <a:rPr lang="ru-RU" sz="3600" dirty="0" smtClean="0">
                <a:latin typeface="Montserrat" panose="00000500000000000000" pitchFamily="2" charset="-52"/>
              </a:rPr>
              <a:t> (ВШЭКН)</a:t>
            </a:r>
            <a:br>
              <a:rPr lang="ru-RU" sz="3600" dirty="0" smtClean="0">
                <a:latin typeface="Montserrat" panose="00000500000000000000" pitchFamily="2" charset="-52"/>
              </a:rPr>
            </a:br>
            <a:endParaRPr lang="ru-RU" sz="3600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37494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6D861-6FD6-19EB-8CE3-C133C013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297" y="316632"/>
            <a:ext cx="10515600" cy="586605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Montserrat" panose="00000500000000000000" pitchFamily="2" charset="-52"/>
              </a:rPr>
              <a:t>Приобретаемые умения (компетенции</a:t>
            </a:r>
            <a:r>
              <a:rPr lang="ru-RU" sz="2800" b="1" dirty="0">
                <a:latin typeface="Montserrat" panose="00000500000000000000" pitchFamily="2" charset="-52"/>
              </a:rPr>
              <a:t>): </a:t>
            </a:r>
            <a:r>
              <a:rPr lang="ru-RU" sz="2800" dirty="0" smtClean="0">
                <a:latin typeface="Montserrat" panose="00000500000000000000" pitchFamily="2" charset="-52"/>
              </a:rPr>
              <a:t>Администрирование операционных систем </a:t>
            </a:r>
            <a:r>
              <a:rPr lang="ru-RU" sz="2800" dirty="0">
                <a:latin typeface="Montserrat" panose="00000500000000000000" pitchFamily="2" charset="-52"/>
              </a:rPr>
              <a:t>(ОС) </a:t>
            </a:r>
            <a:r>
              <a:rPr lang="en-US" sz="2800" dirty="0" smtClean="0">
                <a:latin typeface="Montserrat" panose="00000500000000000000" pitchFamily="2" charset="-52"/>
              </a:rPr>
              <a:t>Linux</a:t>
            </a:r>
            <a:r>
              <a:rPr lang="ru-RU" sz="2800" dirty="0">
                <a:latin typeface="Montserrat" panose="00000500000000000000" pitchFamily="2" charset="-52"/>
              </a:rPr>
              <a:t/>
            </a:r>
            <a:br>
              <a:rPr lang="ru-RU" sz="2800" dirty="0">
                <a:latin typeface="Montserrat" panose="00000500000000000000" pitchFamily="2" charset="-52"/>
              </a:rPr>
            </a:br>
            <a:r>
              <a:rPr lang="ru-RU" sz="2800" dirty="0" smtClean="0">
                <a:latin typeface="Montserrat" panose="00000500000000000000" pitchFamily="2" charset="-52"/>
              </a:rPr>
              <a:t/>
            </a:r>
            <a:br>
              <a:rPr lang="ru-RU" sz="2800" dirty="0" smtClean="0">
                <a:latin typeface="Montserrat" panose="00000500000000000000" pitchFamily="2" charset="-52"/>
              </a:rPr>
            </a:br>
            <a:r>
              <a:rPr lang="ru-RU" sz="2800" b="1" dirty="0" smtClean="0">
                <a:latin typeface="Montserrat" panose="00000500000000000000" pitchFamily="2" charset="-52"/>
              </a:rPr>
              <a:t>По </a:t>
            </a:r>
            <a:r>
              <a:rPr lang="ru-RU" sz="2800" b="1" dirty="0">
                <a:latin typeface="Montserrat" panose="00000500000000000000" pitchFamily="2" charset="-52"/>
              </a:rPr>
              <a:t>результатам освоения программы слушатель </a:t>
            </a:r>
            <a:r>
              <a:rPr lang="ru-RU" sz="2800" b="1" dirty="0" smtClean="0">
                <a:latin typeface="Montserrat" panose="00000500000000000000" pitchFamily="2" charset="-52"/>
              </a:rPr>
              <a:t>будет уметь</a:t>
            </a:r>
            <a:r>
              <a:rPr lang="ru-RU" sz="2800" b="1" dirty="0">
                <a:latin typeface="Montserrat" panose="00000500000000000000" pitchFamily="2" charset="-52"/>
              </a:rPr>
              <a:t>:</a:t>
            </a:r>
            <a:br>
              <a:rPr lang="ru-RU" sz="2800" b="1" dirty="0">
                <a:latin typeface="Montserrat" panose="00000500000000000000" pitchFamily="2" charset="-52"/>
              </a:rPr>
            </a:br>
            <a:r>
              <a:rPr lang="ru-RU" sz="2800" dirty="0" smtClean="0">
                <a:latin typeface="Montserrat" panose="00000500000000000000" pitchFamily="2" charset="-52"/>
              </a:rPr>
              <a:t>- </a:t>
            </a:r>
            <a:r>
              <a:rPr lang="ru-RU" sz="2800" dirty="0">
                <a:latin typeface="Montserrat" panose="00000500000000000000" pitchFamily="2" charset="-52"/>
              </a:rPr>
              <a:t>Использовать различные инструменты для администрирования ОС </a:t>
            </a:r>
            <a:r>
              <a:rPr lang="ru-RU" sz="2800" dirty="0" err="1" smtClean="0">
                <a:latin typeface="Montserrat" panose="00000500000000000000" pitchFamily="2" charset="-52"/>
              </a:rPr>
              <a:t>Linux</a:t>
            </a:r>
            <a:r>
              <a:rPr lang="ru-RU" sz="2800" dirty="0">
                <a:latin typeface="Montserrat" panose="00000500000000000000" pitchFamily="2" charset="-52"/>
              </a:rPr>
              <a:t/>
            </a:r>
            <a:br>
              <a:rPr lang="ru-RU" sz="2800" dirty="0">
                <a:latin typeface="Montserrat" panose="00000500000000000000" pitchFamily="2" charset="-52"/>
              </a:rPr>
            </a:br>
            <a:r>
              <a:rPr lang="ru-RU" sz="2800" dirty="0">
                <a:latin typeface="Montserrat" panose="00000500000000000000" pitchFamily="2" charset="-52"/>
              </a:rPr>
              <a:t>- решать типовые задачи по управлению различными подсистемами ОС </a:t>
            </a:r>
            <a:r>
              <a:rPr lang="ru-RU" sz="2800" dirty="0" err="1" smtClean="0">
                <a:latin typeface="Montserrat" panose="00000500000000000000" pitchFamily="2" charset="-52"/>
              </a:rPr>
              <a:t>Linux</a:t>
            </a:r>
            <a:r>
              <a:rPr lang="ru-RU" sz="2800" dirty="0">
                <a:latin typeface="Montserrat" panose="00000500000000000000" pitchFamily="2" charset="-52"/>
              </a:rPr>
              <a:t/>
            </a:r>
            <a:br>
              <a:rPr lang="ru-RU" sz="2800" dirty="0">
                <a:latin typeface="Montserrat" panose="00000500000000000000" pitchFamily="2" charset="-52"/>
              </a:rPr>
            </a:br>
            <a:r>
              <a:rPr lang="ru-RU" sz="2800" dirty="0">
                <a:latin typeface="Montserrat" panose="00000500000000000000" pitchFamily="2" charset="-52"/>
              </a:rPr>
              <a:t>- автоматизировать задачи по управлению различными подсистемами ОС </a:t>
            </a:r>
            <a:r>
              <a:rPr lang="ru-RU" sz="2800" dirty="0" err="1" smtClean="0">
                <a:latin typeface="Montserrat" panose="00000500000000000000" pitchFamily="2" charset="-52"/>
              </a:rPr>
              <a:t>Linux</a:t>
            </a:r>
            <a:r>
              <a:rPr lang="ru-RU" sz="2800" dirty="0">
                <a:latin typeface="Montserrat" panose="00000500000000000000" pitchFamily="2" charset="-52"/>
              </a:rPr>
              <a:t/>
            </a:r>
            <a:br>
              <a:rPr lang="ru-RU" sz="2800" dirty="0">
                <a:latin typeface="Montserrat" panose="00000500000000000000" pitchFamily="2" charset="-52"/>
              </a:rPr>
            </a:br>
            <a:r>
              <a:rPr lang="ru-RU" sz="2800" dirty="0">
                <a:latin typeface="Montserrat" panose="00000500000000000000" pitchFamily="2" charset="-52"/>
              </a:rPr>
              <a:t>- находить и устранять неполадки в ОС </a:t>
            </a:r>
            <a:r>
              <a:rPr lang="ru-RU" sz="2800" dirty="0" err="1" smtClean="0">
                <a:latin typeface="Montserrat" panose="00000500000000000000" pitchFamily="2" charset="-52"/>
              </a:rPr>
              <a:t>Linux</a:t>
            </a:r>
            <a:r>
              <a:rPr lang="ru-RU" sz="2800" dirty="0">
                <a:latin typeface="Montserrat" panose="00000500000000000000" pitchFamily="2" charset="-52"/>
              </a:rPr>
              <a:t/>
            </a:r>
            <a:br>
              <a:rPr lang="ru-RU" sz="2800" dirty="0">
                <a:latin typeface="Montserrat" panose="00000500000000000000" pitchFamily="2" charset="-52"/>
              </a:rPr>
            </a:br>
            <a:r>
              <a:rPr lang="ru-RU" sz="2800" dirty="0">
                <a:latin typeface="Montserrat" panose="00000500000000000000" pitchFamily="2" charset="-52"/>
              </a:rPr>
              <a:t>		</a:t>
            </a:r>
            <a:br>
              <a:rPr lang="ru-RU" sz="2800" dirty="0">
                <a:latin typeface="Montserrat" panose="00000500000000000000" pitchFamily="2" charset="-52"/>
              </a:rPr>
            </a:br>
            <a:r>
              <a:rPr lang="en-US" sz="2800" dirty="0" smtClean="0">
                <a:latin typeface="Montserrat" panose="00000500000000000000" pitchFamily="2" charset="-52"/>
              </a:rPr>
              <a:t/>
            </a:r>
            <a:br>
              <a:rPr lang="en-US" sz="2800" dirty="0" smtClean="0">
                <a:latin typeface="Montserrat" panose="00000500000000000000" pitchFamily="2" charset="-52"/>
              </a:rPr>
            </a:br>
            <a:endParaRPr lang="ru-RU" sz="2800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51681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6D861-6FD6-19EB-8CE3-C133C013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297" y="333410"/>
            <a:ext cx="10515600" cy="586605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Montserrat" panose="00000500000000000000" pitchFamily="2" charset="-52"/>
              </a:rPr>
              <a:t>Команда проекта</a:t>
            </a:r>
            <a:br>
              <a:rPr lang="ru-RU" sz="3600" b="1" dirty="0" smtClean="0">
                <a:latin typeface="Montserrat" panose="00000500000000000000" pitchFamily="2" charset="-52"/>
              </a:rPr>
            </a:br>
            <a:r>
              <a:rPr lang="ru-RU" sz="3600" dirty="0">
                <a:latin typeface="Montserrat" panose="00000500000000000000" pitchFamily="2" charset="-52"/>
              </a:rPr>
              <a:t>Гусев Михаил Иванович</a:t>
            </a:r>
            <a:br>
              <a:rPr lang="ru-RU" sz="3600" dirty="0">
                <a:latin typeface="Montserrat" panose="00000500000000000000" pitchFamily="2" charset="-52"/>
              </a:rPr>
            </a:br>
            <a:r>
              <a:rPr lang="ru-RU" sz="3600" dirty="0">
                <a:latin typeface="Montserrat" panose="00000500000000000000" pitchFamily="2" charset="-52"/>
              </a:rPr>
              <a:t>Руководитель ДПП, начальник ИВЦ УИ </a:t>
            </a:r>
            <a:r>
              <a:rPr lang="ru-RU" sz="3600" dirty="0" err="1">
                <a:latin typeface="Montserrat" panose="00000500000000000000" pitchFamily="2" charset="-52"/>
              </a:rPr>
              <a:t>ЮУрГУ</a:t>
            </a:r>
            <a:r>
              <a:rPr lang="ru-RU" sz="3600" dirty="0">
                <a:latin typeface="Montserrat" panose="00000500000000000000" pitchFamily="2" charset="-52"/>
              </a:rPr>
              <a:t>, ст. </a:t>
            </a:r>
            <a:r>
              <a:rPr lang="ru-RU" sz="3600" dirty="0" smtClean="0">
                <a:latin typeface="Montserrat" panose="00000500000000000000" pitchFamily="2" charset="-52"/>
              </a:rPr>
              <a:t>преподаватель </a:t>
            </a:r>
            <a:r>
              <a:rPr lang="ru-RU" sz="3600" dirty="0" err="1">
                <a:latin typeface="Montserrat" panose="00000500000000000000" pitchFamily="2" charset="-52"/>
              </a:rPr>
              <a:t>каф.ЭВМ</a:t>
            </a:r>
            <a:r>
              <a:rPr lang="ru-RU" sz="3600" dirty="0">
                <a:latin typeface="Montserrat" panose="00000500000000000000" pitchFamily="2" charset="-52"/>
              </a:rPr>
              <a:t/>
            </a:r>
            <a:br>
              <a:rPr lang="ru-RU" sz="3600" dirty="0">
                <a:latin typeface="Montserrat" panose="00000500000000000000" pitchFamily="2" charset="-52"/>
              </a:rPr>
            </a:br>
            <a:r>
              <a:rPr lang="ru-RU" sz="3600" i="1" dirty="0">
                <a:latin typeface="Montserrat" panose="00000500000000000000" pitchFamily="2" charset="-52"/>
              </a:rPr>
              <a:t>Плаксина Юлия Геннадьевна, </a:t>
            </a:r>
            <a:r>
              <a:rPr lang="ru-RU" sz="3600" i="1" dirty="0" smtClean="0">
                <a:latin typeface="Montserrat" panose="00000500000000000000" pitchFamily="2" charset="-52"/>
              </a:rPr>
              <a:t>доцент </a:t>
            </a:r>
            <a:r>
              <a:rPr lang="ru-RU" sz="3600" i="1" dirty="0">
                <a:latin typeface="Montserrat" panose="00000500000000000000" pitchFamily="2" charset="-52"/>
              </a:rPr>
              <a:t>каф. ЭВМ</a:t>
            </a:r>
            <a:br>
              <a:rPr lang="ru-RU" sz="3600" i="1" dirty="0">
                <a:latin typeface="Montserrat" panose="00000500000000000000" pitchFamily="2" charset="-52"/>
              </a:rPr>
            </a:br>
            <a:r>
              <a:rPr lang="ru-RU" sz="3600" i="1" dirty="0">
                <a:latin typeface="Montserrat" panose="00000500000000000000" pitchFamily="2" charset="-52"/>
              </a:rPr>
              <a:t>Селезнев Александр </a:t>
            </a:r>
            <a:r>
              <a:rPr lang="ru-RU" sz="3600" i="1" dirty="0" smtClean="0">
                <a:latin typeface="Montserrat" panose="00000500000000000000" pitchFamily="2" charset="-52"/>
              </a:rPr>
              <a:t>Федорович, инженер </a:t>
            </a:r>
            <a:r>
              <a:rPr lang="en-US" sz="3600" i="1" dirty="0" smtClean="0">
                <a:latin typeface="Montserrat" panose="00000500000000000000" pitchFamily="2" charset="-52"/>
              </a:rPr>
              <a:t>Linux, </a:t>
            </a:r>
            <a:r>
              <a:rPr lang="ru-RU" sz="3600" i="1" dirty="0" smtClean="0">
                <a:latin typeface="Montserrat" panose="00000500000000000000" pitchFamily="2" charset="-52"/>
              </a:rPr>
              <a:t>ООО </a:t>
            </a:r>
            <a:r>
              <a:rPr lang="ru-RU" sz="3600" i="1" dirty="0" err="1" smtClean="0">
                <a:latin typeface="Montserrat" panose="00000500000000000000" pitchFamily="2" charset="-52"/>
              </a:rPr>
              <a:t>ОрионСофт</a:t>
            </a:r>
            <a:r>
              <a:rPr lang="ru-RU" sz="3600" dirty="0">
                <a:latin typeface="Montserrat" panose="00000500000000000000" pitchFamily="2" charset="-52"/>
              </a:rPr>
              <a:t/>
            </a:r>
            <a:br>
              <a:rPr lang="ru-RU" sz="3600" dirty="0">
                <a:latin typeface="Montserrat" panose="00000500000000000000" pitchFamily="2" charset="-52"/>
              </a:rPr>
            </a:br>
            <a:endParaRPr lang="ru-RU" sz="3600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59171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6D861-6FD6-19EB-8CE3-C133C013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297" y="333410"/>
            <a:ext cx="10515600" cy="5866053"/>
          </a:xfrm>
        </p:spPr>
        <p:txBody>
          <a:bodyPr>
            <a:noAutofit/>
          </a:bodyPr>
          <a:lstStyle/>
          <a:p>
            <a:r>
              <a:rPr lang="ru-RU" sz="3600" dirty="0">
                <a:latin typeface="Montserrat" panose="00000500000000000000" pitchFamily="2" charset="-52"/>
              </a:rPr>
              <a:t>Срок реализации </a:t>
            </a:r>
            <a:r>
              <a:rPr lang="ru-RU" sz="3600" dirty="0" smtClean="0">
                <a:latin typeface="Montserrat" panose="00000500000000000000" pitchFamily="2" charset="-52"/>
              </a:rPr>
              <a:t>программы: 9 месяцев, </a:t>
            </a:r>
            <a:r>
              <a:rPr lang="ru-RU" sz="3600" dirty="0">
                <a:latin typeface="Montserrat" panose="00000500000000000000" pitchFamily="2" charset="-52"/>
              </a:rPr>
              <a:t>форма и вид обучения: очно-заочная, </a:t>
            </a:r>
            <a:br>
              <a:rPr lang="ru-RU" sz="3600" dirty="0">
                <a:latin typeface="Montserrat" panose="00000500000000000000" pitchFamily="2" charset="-52"/>
              </a:rPr>
            </a:br>
            <a:r>
              <a:rPr lang="ru-RU" sz="3600" dirty="0">
                <a:latin typeface="Montserrat" panose="00000500000000000000" pitchFamily="2" charset="-52"/>
              </a:rPr>
              <a:t>с применением  дистанционных технологий, электронного обучения </a:t>
            </a:r>
            <a:r>
              <a:rPr lang="ru-RU" sz="3600" dirty="0" smtClean="0">
                <a:latin typeface="Montserrat" panose="00000500000000000000" pitchFamily="2" charset="-52"/>
              </a:rPr>
              <a:t>(частично)</a:t>
            </a:r>
            <a:r>
              <a:rPr lang="ru-RU" sz="3600" dirty="0">
                <a:latin typeface="Montserrat" panose="00000500000000000000" pitchFamily="2" charset="-52"/>
              </a:rPr>
              <a:t/>
            </a:r>
            <a:br>
              <a:rPr lang="ru-RU" sz="3600" dirty="0">
                <a:latin typeface="Montserrat" panose="00000500000000000000" pitchFamily="2" charset="-52"/>
              </a:rPr>
            </a:br>
            <a:r>
              <a:rPr lang="ru-RU" sz="3600" dirty="0">
                <a:latin typeface="Montserrat" panose="00000500000000000000" pitchFamily="2" charset="-5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054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6D861-6FD6-19EB-8CE3-C133C013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297" y="333410"/>
            <a:ext cx="10515600" cy="5866053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Montserrat" panose="00000500000000000000" pitchFamily="2" charset="-52"/>
              </a:rPr>
              <a:t>Структура </a:t>
            </a:r>
            <a:r>
              <a:rPr lang="ru-RU" sz="3600" b="1" dirty="0" smtClean="0">
                <a:latin typeface="Montserrat" panose="00000500000000000000" pitchFamily="2" charset="-52"/>
              </a:rPr>
              <a:t>программы</a:t>
            </a:r>
            <a:br>
              <a:rPr lang="ru-RU" sz="3600" b="1" dirty="0" smtClean="0">
                <a:latin typeface="Montserrat" panose="00000500000000000000" pitchFamily="2" charset="-52"/>
              </a:rPr>
            </a:br>
            <a:r>
              <a:rPr lang="ru-RU" sz="2200" dirty="0" smtClean="0">
                <a:latin typeface="Montserrat" panose="00000500000000000000" pitchFamily="2" charset="-52"/>
              </a:rPr>
              <a:t>1) </a:t>
            </a:r>
            <a:r>
              <a:rPr lang="ru-RU" sz="2200" u="sng" dirty="0" smtClean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2" charset="-52"/>
              </a:rPr>
              <a:t>Знакомство с </a:t>
            </a:r>
            <a:r>
              <a:rPr lang="en-US" sz="2200" u="sng" dirty="0" smtClean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2" charset="-52"/>
              </a:rPr>
              <a:t>Linux </a:t>
            </a:r>
            <a:r>
              <a:rPr lang="ru-RU" sz="2200" dirty="0" smtClean="0">
                <a:latin typeface="Montserrat" panose="00000500000000000000" pitchFamily="2" charset="-52"/>
              </a:rPr>
              <a:t>Задача </a:t>
            </a:r>
            <a:r>
              <a:rPr lang="ru-RU" sz="2200" dirty="0">
                <a:latin typeface="Montserrat" panose="00000500000000000000" pitchFamily="2" charset="-52"/>
              </a:rPr>
              <a:t>дисциплины - ознакомление с различными методами </a:t>
            </a:r>
            <a:r>
              <a:rPr lang="ru-RU" sz="2200" dirty="0" smtClean="0">
                <a:latin typeface="Montserrat" panose="00000500000000000000" pitchFamily="2" charset="-52"/>
              </a:rPr>
              <a:t>администрирования </a:t>
            </a:r>
            <a:r>
              <a:rPr lang="ru-RU" sz="2200" dirty="0">
                <a:latin typeface="Montserrat" panose="00000500000000000000" pitchFamily="2" charset="-52"/>
              </a:rPr>
              <a:t>ОС </a:t>
            </a:r>
            <a:r>
              <a:rPr lang="ru-RU" sz="2200" dirty="0" err="1">
                <a:latin typeface="Montserrat" panose="00000500000000000000" pitchFamily="2" charset="-52"/>
              </a:rPr>
              <a:t>Linux</a:t>
            </a:r>
            <a:r>
              <a:rPr lang="ru-RU" sz="2200" dirty="0">
                <a:latin typeface="Montserrat" panose="00000500000000000000" pitchFamily="2" charset="-52"/>
              </a:rPr>
              <a:t>, как локальными, так и удалёнными, а также с набором инструментов, применяемых для администрирования.</a:t>
            </a:r>
            <a:br>
              <a:rPr lang="ru-RU" sz="2200" dirty="0">
                <a:latin typeface="Montserrat" panose="00000500000000000000" pitchFamily="2" charset="-52"/>
              </a:rPr>
            </a:br>
            <a:r>
              <a:rPr lang="ru-RU" sz="2200" dirty="0" smtClean="0">
                <a:latin typeface="Montserrat" panose="00000500000000000000" pitchFamily="2" charset="-52"/>
              </a:rPr>
              <a:t>2) </a:t>
            </a:r>
            <a:r>
              <a:rPr lang="ru-RU" sz="2200" u="sng" dirty="0" smtClean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2" charset="-52"/>
              </a:rPr>
              <a:t>Настройка </a:t>
            </a:r>
            <a:r>
              <a:rPr lang="en-US" sz="2200" u="sng" dirty="0" smtClean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2" charset="-52"/>
              </a:rPr>
              <a:t>Linux</a:t>
            </a:r>
            <a:r>
              <a:rPr lang="ru-RU" sz="2200" u="sng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2200" dirty="0">
                <a:latin typeface="Montserrat" panose="00000500000000000000" pitchFamily="2" charset="-52"/>
              </a:rPr>
              <a:t>Задача дисциплины - ознакомление с различными подсистемами ОС </a:t>
            </a:r>
            <a:r>
              <a:rPr lang="ru-RU" sz="2200" dirty="0" err="1">
                <a:latin typeface="Montserrat" panose="00000500000000000000" pitchFamily="2" charset="-52"/>
              </a:rPr>
              <a:t>Linux</a:t>
            </a:r>
            <a:r>
              <a:rPr lang="ru-RU" sz="2200" dirty="0">
                <a:latin typeface="Montserrat" panose="00000500000000000000" pitchFamily="2" charset="-52"/>
              </a:rPr>
              <a:t>: процессы и службы, подсистема хранения, доступа к файлам и блочным устройствам и администрированием подсистем, а также применением </a:t>
            </a:r>
            <a:r>
              <a:rPr lang="ru-RU" sz="2200" dirty="0" err="1">
                <a:latin typeface="Montserrat" panose="00000500000000000000" pitchFamily="2" charset="-52"/>
              </a:rPr>
              <a:t>systemd</a:t>
            </a:r>
            <a:r>
              <a:rPr lang="ru-RU" sz="2200" dirty="0">
                <a:latin typeface="Montserrat" panose="00000500000000000000" pitchFamily="2" charset="-52"/>
              </a:rPr>
              <a:t> для конфигурирования параметров подсистем</a:t>
            </a:r>
            <a:r>
              <a:rPr lang="ru-RU" sz="2200" dirty="0" smtClean="0">
                <a:latin typeface="Montserrat" panose="00000500000000000000" pitchFamily="2" charset="-52"/>
              </a:rPr>
              <a:t>.</a:t>
            </a:r>
            <a:br>
              <a:rPr lang="ru-RU" sz="2200" dirty="0" smtClean="0">
                <a:latin typeface="Montserrat" panose="00000500000000000000" pitchFamily="2" charset="-52"/>
              </a:rPr>
            </a:br>
            <a:r>
              <a:rPr lang="ru-RU" sz="2200" dirty="0">
                <a:latin typeface="Montserrat" panose="00000500000000000000" pitchFamily="2" charset="-52"/>
              </a:rPr>
              <a:t>3) </a:t>
            </a:r>
            <a:r>
              <a:rPr lang="ru-RU" sz="2200" u="sng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2" charset="-52"/>
              </a:rPr>
              <a:t>Автоматизация настройки </a:t>
            </a:r>
            <a:r>
              <a:rPr lang="en-US" sz="2200" u="sng" dirty="0" smtClean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2" charset="-52"/>
              </a:rPr>
              <a:t>Linux</a:t>
            </a:r>
            <a:r>
              <a:rPr lang="ru-RU" sz="2200" u="sng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2200" dirty="0">
                <a:latin typeface="Montserrat" panose="00000500000000000000" pitchFamily="2" charset="-52"/>
              </a:rPr>
              <a:t>Задача дисциплины - ознакомление с различными языками для реализации скриптов в ОС </a:t>
            </a:r>
            <a:r>
              <a:rPr lang="ru-RU" sz="2200" dirty="0" err="1">
                <a:latin typeface="Montserrat" panose="00000500000000000000" pitchFamily="2" charset="-52"/>
              </a:rPr>
              <a:t>Linux</a:t>
            </a:r>
            <a:r>
              <a:rPr lang="ru-RU" sz="2200" dirty="0" smtClean="0">
                <a:latin typeface="Montserrat" panose="00000500000000000000" pitchFamily="2" charset="-52"/>
              </a:rPr>
              <a:t>,</a:t>
            </a:r>
            <a:r>
              <a:rPr lang="ru-RU" sz="2200" dirty="0">
                <a:latin typeface="Montserrat" panose="00000500000000000000" pitchFamily="2" charset="-52"/>
              </a:rPr>
              <a:t> запуском задач по расписанию</a:t>
            </a:r>
            <a:r>
              <a:rPr lang="ru-RU" sz="2200" dirty="0" smtClean="0">
                <a:latin typeface="Montserrat" panose="00000500000000000000" pitchFamily="2" charset="-52"/>
              </a:rPr>
              <a:t> </a:t>
            </a:r>
            <a:r>
              <a:rPr lang="ru-RU" sz="2200" dirty="0">
                <a:latin typeface="Montserrat" panose="00000500000000000000" pitchFamily="2" charset="-52"/>
              </a:rPr>
              <a:t>а также </a:t>
            </a:r>
            <a:r>
              <a:rPr lang="ru-RU" sz="2200" dirty="0" smtClean="0">
                <a:latin typeface="Montserrat" panose="00000500000000000000" pitchFamily="2" charset="-52"/>
              </a:rPr>
              <a:t>с</a:t>
            </a:r>
            <a:r>
              <a:rPr lang="en-US" sz="2200" dirty="0" smtClean="0">
                <a:latin typeface="Montserrat" panose="00000500000000000000" pitchFamily="2" charset="-52"/>
              </a:rPr>
              <a:t> </a:t>
            </a:r>
            <a:r>
              <a:rPr lang="ru-RU" sz="2200" dirty="0" smtClean="0">
                <a:latin typeface="Montserrat" panose="00000500000000000000" pitchFamily="2" charset="-52"/>
              </a:rPr>
              <a:t>автоматизацией средствами </a:t>
            </a:r>
            <a:r>
              <a:rPr lang="ru-RU" sz="2200" dirty="0" err="1" smtClean="0">
                <a:latin typeface="Montserrat" panose="00000500000000000000" pitchFamily="2" charset="-52"/>
              </a:rPr>
              <a:t>Ansible</a:t>
            </a:r>
            <a:r>
              <a:rPr lang="ru-RU" sz="2200" dirty="0">
                <a:latin typeface="Montserrat" panose="00000500000000000000" pitchFamily="2" charset="-52"/>
              </a:rPr>
              <a:t/>
            </a:r>
            <a:br>
              <a:rPr lang="ru-RU" sz="2200" dirty="0">
                <a:latin typeface="Montserrat" panose="00000500000000000000" pitchFamily="2" charset="-52"/>
              </a:rPr>
            </a:br>
            <a:r>
              <a:rPr lang="ru-RU" sz="2200" dirty="0">
                <a:latin typeface="Montserrat" panose="00000500000000000000" pitchFamily="2" charset="-52"/>
              </a:rPr>
              <a:t>4) </a:t>
            </a:r>
            <a:r>
              <a:rPr lang="ru-RU" sz="2200" u="sng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2" charset="-52"/>
              </a:rPr>
              <a:t>Устранение неполадок, резервное копирование и </a:t>
            </a:r>
            <a:r>
              <a:rPr lang="ru-RU" sz="2200" u="sng" dirty="0" smtClean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2" charset="-52"/>
              </a:rPr>
              <a:t>восстановление </a:t>
            </a:r>
            <a:r>
              <a:rPr lang="ru-RU" sz="2200" dirty="0">
                <a:latin typeface="Montserrat" panose="00000500000000000000" pitchFamily="2" charset="-52"/>
              </a:rPr>
              <a:t>Задача дисциплины - ознакомление с инструментами для сбора информации о системе, устранения неполадок, резервного копирования и восстановления ОС </a:t>
            </a:r>
            <a:r>
              <a:rPr lang="ru-RU" sz="2200" dirty="0" err="1">
                <a:latin typeface="Montserrat" panose="00000500000000000000" pitchFamily="2" charset="-52"/>
              </a:rPr>
              <a:t>Linux</a:t>
            </a:r>
            <a:endParaRPr lang="ru-RU" sz="2200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29854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6D861-6FD6-19EB-8CE3-C133C013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297" y="333410"/>
            <a:ext cx="10515600" cy="586605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Montserrat" panose="00000500000000000000" pitchFamily="2" charset="-52"/>
              </a:rPr>
              <a:t>Партнёр и база практики</a:t>
            </a:r>
            <a:r>
              <a:rPr lang="ru-RU" sz="3600" dirty="0" smtClean="0">
                <a:latin typeface="Montserrat" panose="00000500000000000000" pitchFamily="2" charset="-52"/>
              </a:rPr>
              <a:t> </a:t>
            </a:r>
            <a:br>
              <a:rPr lang="ru-RU" sz="3600" dirty="0" smtClean="0">
                <a:latin typeface="Montserrat" panose="00000500000000000000" pitchFamily="2" charset="-52"/>
              </a:rPr>
            </a:br>
            <a:r>
              <a:rPr lang="ru-RU" sz="3600" dirty="0" smtClean="0">
                <a:latin typeface="Montserrat" panose="00000500000000000000" pitchFamily="2" charset="-52"/>
              </a:rPr>
              <a:t>ООО </a:t>
            </a:r>
            <a:r>
              <a:rPr lang="ru-RU" sz="3600" dirty="0" err="1" smtClean="0">
                <a:latin typeface="Montserrat" panose="00000500000000000000" pitchFamily="2" charset="-52"/>
              </a:rPr>
              <a:t>ОрионСофт</a:t>
            </a:r>
            <a:r>
              <a:rPr lang="ru-RU" sz="3600" dirty="0" smtClean="0">
                <a:latin typeface="Montserrat" panose="00000500000000000000" pitchFamily="2" charset="-52"/>
              </a:rPr>
              <a:t> </a:t>
            </a:r>
            <a:br>
              <a:rPr lang="ru-RU" sz="3600" dirty="0" smtClean="0">
                <a:latin typeface="Montserrat" panose="00000500000000000000" pitchFamily="2" charset="-52"/>
              </a:rPr>
            </a:br>
            <a:r>
              <a:rPr lang="en-US" sz="3600" dirty="0" smtClean="0">
                <a:latin typeface="Montserrat" panose="00000500000000000000" pitchFamily="2" charset="-52"/>
              </a:rPr>
              <a:t>https</a:t>
            </a:r>
            <a:r>
              <a:rPr lang="en-US" sz="3600" dirty="0">
                <a:latin typeface="Montserrat" panose="00000500000000000000" pitchFamily="2" charset="-52"/>
              </a:rPr>
              <a:t>://</a:t>
            </a:r>
            <a:r>
              <a:rPr lang="en-US" sz="3600" dirty="0" smtClean="0">
                <a:latin typeface="Montserrat" panose="00000500000000000000" pitchFamily="2" charset="-52"/>
              </a:rPr>
              <a:t>www.orionsoft.ru/</a:t>
            </a:r>
            <a:r>
              <a:rPr lang="ru-RU" sz="3600" dirty="0" smtClean="0">
                <a:latin typeface="Montserrat" panose="00000500000000000000" pitchFamily="2" charset="-52"/>
              </a:rPr>
              <a:t/>
            </a:r>
            <a:br>
              <a:rPr lang="ru-RU" sz="3600" dirty="0" smtClean="0">
                <a:latin typeface="Montserrat" panose="00000500000000000000" pitchFamily="2" charset="-52"/>
              </a:rPr>
            </a:br>
            <a:r>
              <a:rPr lang="ru-RU" sz="3600" dirty="0" smtClean="0">
                <a:latin typeface="Montserrat" panose="00000500000000000000" pitchFamily="2" charset="-52"/>
              </a:rPr>
              <a:t/>
            </a:r>
            <a:br>
              <a:rPr lang="ru-RU" sz="3600" dirty="0" smtClean="0">
                <a:latin typeface="Montserrat" panose="00000500000000000000" pitchFamily="2" charset="-52"/>
              </a:rPr>
            </a:br>
            <a:r>
              <a:rPr lang="ru-RU" sz="3600" dirty="0" smtClean="0">
                <a:latin typeface="Montserrat" panose="00000500000000000000" pitchFamily="2" charset="-52"/>
              </a:rPr>
              <a:t>Один </a:t>
            </a:r>
            <a:r>
              <a:rPr lang="ru-RU" sz="3600" dirty="0">
                <a:latin typeface="Montserrat" panose="00000500000000000000" pitchFamily="2" charset="-52"/>
              </a:rPr>
              <a:t>из лидеров ИТ-индустрии, ведущий производитель платформ виртуализации и инфраструктурных </a:t>
            </a:r>
            <a:r>
              <a:rPr lang="ru-RU" sz="3600" dirty="0" smtClean="0">
                <a:latin typeface="Montserrat" panose="00000500000000000000" pitchFamily="2" charset="-52"/>
              </a:rPr>
              <a:t>решений</a:t>
            </a:r>
            <a:r>
              <a:rPr lang="en-US" sz="3600" dirty="0">
                <a:latin typeface="Montserrat" panose="00000500000000000000" pitchFamily="2" charset="-52"/>
              </a:rPr>
              <a:t>.</a:t>
            </a:r>
            <a:r>
              <a:rPr lang="ru-RU" sz="3600" dirty="0" smtClean="0">
                <a:latin typeface="Montserrat" panose="00000500000000000000" pitchFamily="2" charset="-52"/>
              </a:rPr>
              <a:t/>
            </a:r>
            <a:br>
              <a:rPr lang="ru-RU" sz="3600" dirty="0" smtClean="0">
                <a:latin typeface="Montserrat" panose="00000500000000000000" pitchFamily="2" charset="-52"/>
              </a:rPr>
            </a:br>
            <a:endParaRPr lang="ru-RU" sz="3600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02028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6D861-6FD6-19EB-8CE3-C133C013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297" y="333410"/>
            <a:ext cx="10515600" cy="586605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Montserrat" panose="00000500000000000000" pitchFamily="2" charset="-52"/>
              </a:rPr>
              <a:t>Кем работать</a:t>
            </a:r>
            <a:r>
              <a:rPr lang="ru-RU" sz="3600" dirty="0" smtClean="0">
                <a:latin typeface="Montserrat" panose="00000500000000000000" pitchFamily="2" charset="-52"/>
              </a:rPr>
              <a:t/>
            </a:r>
            <a:br>
              <a:rPr lang="ru-RU" sz="3600" dirty="0" smtClean="0">
                <a:latin typeface="Montserrat" panose="00000500000000000000" pitchFamily="2" charset="-52"/>
              </a:rPr>
            </a:br>
            <a:r>
              <a:rPr lang="ru-RU" sz="3600" dirty="0" smtClean="0">
                <a:latin typeface="Montserrat" panose="00000500000000000000" pitchFamily="2" charset="-52"/>
              </a:rPr>
              <a:t>Множество вакансий с различными названиями: </a:t>
            </a:r>
            <a:br>
              <a:rPr lang="ru-RU" sz="3600" dirty="0" smtClean="0">
                <a:latin typeface="Montserrat" panose="00000500000000000000" pitchFamily="2" charset="-52"/>
              </a:rPr>
            </a:br>
            <a:r>
              <a:rPr lang="ru-RU" sz="3600" dirty="0" smtClean="0">
                <a:latin typeface="Montserrat" panose="00000500000000000000" pitchFamily="2" charset="-52"/>
              </a:rPr>
              <a:t>Системный </a:t>
            </a:r>
            <a:r>
              <a:rPr lang="ru-RU" sz="3600" dirty="0">
                <a:latin typeface="Montserrat" panose="00000500000000000000" pitchFamily="2" charset="-52"/>
              </a:rPr>
              <a:t>администратор</a:t>
            </a:r>
            <a:br>
              <a:rPr lang="ru-RU" sz="3600" dirty="0">
                <a:latin typeface="Montserrat" panose="00000500000000000000" pitchFamily="2" charset="-52"/>
              </a:rPr>
            </a:br>
            <a:r>
              <a:rPr lang="en-US" sz="3600" dirty="0">
                <a:latin typeface="Montserrat" panose="00000500000000000000" pitchFamily="2" charset="-52"/>
              </a:rPr>
              <a:t>DevOps-</a:t>
            </a:r>
            <a:r>
              <a:rPr lang="ru-RU" sz="3600" dirty="0" smtClean="0">
                <a:latin typeface="Montserrat" panose="00000500000000000000" pitchFamily="2" charset="-52"/>
              </a:rPr>
              <a:t>инженер и так далее,</a:t>
            </a:r>
            <a:br>
              <a:rPr lang="ru-RU" sz="3600" dirty="0" smtClean="0">
                <a:latin typeface="Montserrat" panose="00000500000000000000" pitchFamily="2" charset="-52"/>
              </a:rPr>
            </a:br>
            <a:r>
              <a:rPr lang="ru-RU" sz="3600" dirty="0" smtClean="0">
                <a:latin typeface="Montserrat" panose="00000500000000000000" pitchFamily="2" charset="-52"/>
              </a:rPr>
              <a:t>Общее количество вакансий только по </a:t>
            </a:r>
            <a:r>
              <a:rPr lang="ru-RU" sz="3600" smtClean="0">
                <a:latin typeface="Montserrat" panose="00000500000000000000" pitchFamily="2" charset="-52"/>
              </a:rPr>
              <a:t>Челябинску десятки </a:t>
            </a:r>
            <a:r>
              <a:rPr lang="ru-RU" sz="3600" dirty="0" smtClean="0">
                <a:latin typeface="Montserrat" panose="00000500000000000000" pitchFamily="2" charset="-52"/>
              </a:rPr>
              <a:t>вакансий с предлагаемой зарплатой 50-80 </a:t>
            </a:r>
            <a:r>
              <a:rPr lang="ru-RU" sz="3600" dirty="0" err="1" smtClean="0">
                <a:latin typeface="Montserrat" panose="00000500000000000000" pitchFamily="2" charset="-52"/>
              </a:rPr>
              <a:t>тыс.руб</a:t>
            </a:r>
            <a:r>
              <a:rPr lang="ru-RU" sz="3600" dirty="0" smtClean="0">
                <a:latin typeface="Montserrat" panose="00000500000000000000" pitchFamily="2" charset="-52"/>
              </a:rPr>
              <a:t>.</a:t>
            </a:r>
            <a:endParaRPr lang="ru-RU" sz="3600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595994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43</Words>
  <Application>Microsoft Office PowerPoint</Application>
  <PresentationFormat>Широкоэкранный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Тема Office</vt:lpstr>
      <vt:lpstr>Программа ДПО «Linux с нуля»  Руководитель программы  Начальник информационно-вычислительного центра УИ ЮУрГУ,  старший преподаватель каф.ЭВМ (ВШЭКН) </vt:lpstr>
      <vt:lpstr>Приобретаемые умения (компетенции): Администрирование операционных систем (ОС) Linux  По результатам освоения программы слушатель будет уметь: - Использовать различные инструменты для администрирования ОС Linux - решать типовые задачи по управлению различными подсистемами ОС Linux - автоматизировать задачи по управлению различными подсистемами ОС Linux - находить и устранять неполадки в ОС Linux     </vt:lpstr>
      <vt:lpstr>Команда проекта Гусев Михаил Иванович Руководитель ДПП, начальник ИВЦ УИ ЮУрГУ, ст. преподаватель каф.ЭВМ Плаксина Юлия Геннадьевна, доцент каф. ЭВМ Селезнев Александр Федорович, инженер Linux, ООО ОрионСофт </vt:lpstr>
      <vt:lpstr>Срок реализации программы: 9 месяцев, форма и вид обучения: очно-заочная,  с применением  дистанционных технологий, электронного обучения (частично)  </vt:lpstr>
      <vt:lpstr>Структура программы 1) Знакомство с Linux Задача дисциплины - ознакомление с различными методами администрирования ОС Linux, как локальными, так и удалёнными, а также с набором инструментов, применяемых для администрирования. 2) Настройка Linux Задача дисциплины - ознакомление с различными подсистемами ОС Linux: процессы и службы, подсистема хранения, доступа к файлам и блочным устройствам и администрированием подсистем, а также применением systemd для конфигурирования параметров подсистем. 3) Автоматизация настройки Linux Задача дисциплины - ознакомление с различными языками для реализации скриптов в ОС Linux, запуском задач по расписанию а также с автоматизацией средствами Ansible 4) Устранение неполадок, резервное копирование и восстановление Задача дисциплины - ознакомление с инструментами для сбора информации о системе, устранения неполадок, резервного копирования и восстановления ОС Linux</vt:lpstr>
      <vt:lpstr>Партнёр и база практики  ООО ОрионСофт  https://www.orionsoft.ru/  Один из лидеров ИТ-индустрии, ведущий производитель платформ виртуализации и инфраструктурных решений. </vt:lpstr>
      <vt:lpstr>Кем работать Множество вакансий с различными названиями:  Системный администратор DevOps-инженер и так далее, Общее количество вакансий только по Челябинску десятки вакансий с предлагаемой зарплатой 50-80 тыс.руб.</vt:lpstr>
    </vt:vector>
  </TitlesOfParts>
  <Company>Innopolis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ДПП</dc:title>
  <dc:creator>Innopolis University03</dc:creator>
  <cp:lastModifiedBy>Бирюкова Дарья Вячеславовна</cp:lastModifiedBy>
  <cp:revision>24</cp:revision>
  <dcterms:created xsi:type="dcterms:W3CDTF">2022-07-15T12:15:03Z</dcterms:created>
  <dcterms:modified xsi:type="dcterms:W3CDTF">2023-09-06T12:45:41Z</dcterms:modified>
</cp:coreProperties>
</file>