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82" r:id="rId3"/>
    <p:sldId id="281" r:id="rId4"/>
    <p:sldId id="280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CC"/>
    <a:srgbClr val="FF00FF"/>
    <a:srgbClr val="FF66FF"/>
    <a:srgbClr val="0A3998"/>
    <a:srgbClr val="1A3884"/>
    <a:srgbClr val="AE7DAD"/>
    <a:srgbClr val="EE9A8B"/>
    <a:srgbClr val="B8DB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29" autoAdjust="0"/>
    <p:restoredTop sz="9469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4F2342A7-9533-4F45-960D-9EDFADF00CB3}" type="datetimeFigureOut">
              <a:rPr lang="en-US"/>
              <a:pPr>
                <a:defRPr/>
              </a:pPr>
              <a:t>9/12/2023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165C66-DBB9-4250-B841-CB15A1B742E0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2BF26-1AFF-4D4B-9219-33BC77552B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F1C4-FE5E-4416-9F0B-E909D768248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0043-E768-4E4B-8179-433CC9CAE3F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45E0E-5E72-4C9D-BFBD-B7D24CD0CAE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C7AB8-6AE6-42CB-80C9-49C1683DD9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FF9DA-8CEA-4ACF-B9BC-F54ACF014CC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2B9DF-EE95-4970-975A-5D766576FA3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C3F58-F51A-4A70-95E0-E675E03B38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A55A5-DC5B-488B-88FA-2CD13336616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F3BEC-C2AC-4791-9A8A-C7425615182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4BD18-5A3F-453C-8B0C-9549407A966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CEA1510-2987-47C3-A2CC-5F629A46BD0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60000" y="1078977"/>
            <a:ext cx="792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ru-RU" altLang="en-US" sz="2000" b="1" dirty="0" smtClean="0">
                <a:solidFill>
                  <a:srgbClr val="7030A0"/>
                </a:solidFill>
                <a:latin typeface="+mn-lt"/>
                <a:cs typeface="Tahoma" pitchFamily="34" charset="0"/>
              </a:rPr>
              <a:t>Методы программирования в компьютерной графике</a:t>
            </a:r>
            <a:endParaRPr lang="en-US" altLang="en-US" sz="2000" b="1" dirty="0">
              <a:solidFill>
                <a:srgbClr val="7030A0"/>
              </a:solidFill>
              <a:latin typeface="+mn-lt"/>
              <a:cs typeface="Tahoma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ru-RU" altLang="ru-RU" sz="1400" dirty="0" smtClean="0">
                <a:solidFill>
                  <a:srgbClr val="1A3884"/>
                </a:solidFill>
                <a:latin typeface="+mn-lt"/>
                <a:cs typeface="Tahoma" pitchFamily="34" charset="0"/>
              </a:rPr>
              <a:t>Ведущая кафедра</a:t>
            </a:r>
            <a:r>
              <a:rPr lang="ru-RU" altLang="ru-RU" sz="1400" dirty="0">
                <a:solidFill>
                  <a:srgbClr val="1A3884"/>
                </a:solidFill>
                <a:latin typeface="+mn-lt"/>
                <a:cs typeface="Tahoma" pitchFamily="34" charset="0"/>
              </a:rPr>
              <a:t>:</a:t>
            </a:r>
            <a:r>
              <a:rPr lang="ru-RU" altLang="ru-RU" sz="1400" b="1" dirty="0">
                <a:solidFill>
                  <a:srgbClr val="1A3884"/>
                </a:solidFill>
                <a:latin typeface="+mn-lt"/>
                <a:cs typeface="Tahoma" pitchFamily="34" charset="0"/>
              </a:rPr>
              <a:t> Прикладная математика и программирование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95536" y="1980000"/>
            <a:ext cx="7920000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 smtClean="0">
                <a:solidFill>
                  <a:srgbClr val="7030A0"/>
                </a:solidFill>
              </a:rPr>
              <a:t>Целью программы является изучение и практическое освоение методов программирования и технологий разработки программного обеспечения, применяемых в компьютерной графике</a:t>
            </a:r>
            <a:endParaRPr lang="ru-RU" altLang="ru-RU" sz="1600" dirty="0">
              <a:solidFill>
                <a:srgbClr val="7030A0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b="1" dirty="0" smtClean="0">
                <a:solidFill>
                  <a:srgbClr val="0A3998"/>
                </a:solidFill>
              </a:rPr>
              <a:t> </a:t>
            </a:r>
            <a:r>
              <a:rPr lang="ru-RU" altLang="ru-RU" sz="1400" dirty="0" smtClean="0">
                <a:solidFill>
                  <a:srgbClr val="0A3998"/>
                </a:solidFill>
              </a:rPr>
              <a:t>Применение технологии ООП при разработке программ на языке C++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Цифровое представление изображений, графические форматы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Типовые структуры данных, которые используются в компьютерной графике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Навыки программной реализации алгоритмов растровой и векторной графики</a:t>
            </a:r>
            <a:endParaRPr lang="ru-RU" altLang="ru-RU" sz="1400" dirty="0">
              <a:solidFill>
                <a:srgbClr val="0A3998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0000" y="4254624"/>
            <a:ext cx="7920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 smtClean="0">
                <a:solidFill>
                  <a:srgbClr val="7030A0"/>
                </a:solidFill>
              </a:rPr>
              <a:t>Формируемые компетенции:</a:t>
            </a:r>
            <a:endParaRPr lang="ru-RU" altLang="ru-RU" sz="1600" dirty="0">
              <a:solidFill>
                <a:srgbClr val="7030A0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b="1" dirty="0" smtClean="0">
                <a:solidFill>
                  <a:srgbClr val="0A3998"/>
                </a:solidFill>
              </a:rPr>
              <a:t> </a:t>
            </a:r>
            <a:r>
              <a:rPr lang="ru-RU" altLang="ru-RU" sz="1400" dirty="0" smtClean="0">
                <a:solidFill>
                  <a:srgbClr val="0A3998"/>
                </a:solidFill>
              </a:rPr>
              <a:t>Разрабатывает программное </a:t>
            </a:r>
            <a:r>
              <a:rPr lang="ru-RU" altLang="ru-RU" sz="1400" dirty="0" smtClean="0">
                <a:solidFill>
                  <a:srgbClr val="0A3998"/>
                </a:solidFill>
              </a:rPr>
              <a:t>обеспечение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</a:t>
            </a:r>
            <a:r>
              <a:rPr lang="ru-RU" altLang="ru-RU" sz="1400" dirty="0" smtClean="0">
                <a:solidFill>
                  <a:srgbClr val="0A3998"/>
                </a:solidFill>
              </a:rPr>
              <a:t>Применяет интегрированные среды </a:t>
            </a:r>
            <a:r>
              <a:rPr lang="ru-RU" altLang="ru-RU" sz="1400" dirty="0" smtClean="0">
                <a:solidFill>
                  <a:srgbClr val="0A3998"/>
                </a:solidFill>
              </a:rPr>
              <a:t>разработки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</a:t>
            </a:r>
            <a:r>
              <a:rPr lang="ru-RU" altLang="ru-RU" sz="1400" dirty="0" smtClean="0">
                <a:solidFill>
                  <a:srgbClr val="0A3998"/>
                </a:solidFill>
              </a:rPr>
              <a:t>Применяет принципы и правила разработки </a:t>
            </a:r>
            <a:r>
              <a:rPr lang="ru-RU" altLang="ru-RU" sz="1400" dirty="0" smtClean="0">
                <a:solidFill>
                  <a:srgbClr val="0A3998"/>
                </a:solidFill>
              </a:rPr>
              <a:t>ПО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</a:t>
            </a:r>
            <a:r>
              <a:rPr lang="ru-RU" altLang="ru-RU" sz="1400" dirty="0" smtClean="0">
                <a:solidFill>
                  <a:srgbClr val="0A3998"/>
                </a:solidFill>
              </a:rPr>
              <a:t>Разрабатывает алгоритмы решения поставленных задач в соответствии с требованиями 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</a:pPr>
            <a:r>
              <a:rPr lang="ru-RU" altLang="ru-RU" sz="1400" dirty="0" smtClean="0">
                <a:solidFill>
                  <a:srgbClr val="0A3998"/>
                </a:solidFill>
              </a:rPr>
              <a:t> </a:t>
            </a:r>
            <a:r>
              <a:rPr lang="ru-RU" altLang="ru-RU" sz="1400" dirty="0" smtClean="0">
                <a:solidFill>
                  <a:srgbClr val="0A3998"/>
                </a:solidFill>
              </a:rPr>
              <a:t>   технического </a:t>
            </a:r>
            <a:r>
              <a:rPr lang="ru-RU" altLang="ru-RU" sz="1400" dirty="0" smtClean="0">
                <a:solidFill>
                  <a:srgbClr val="0A3998"/>
                </a:solidFill>
              </a:rPr>
              <a:t>задания</a:t>
            </a:r>
            <a:endParaRPr lang="ru-RU" altLang="ru-RU" sz="1400" dirty="0">
              <a:solidFill>
                <a:srgbClr val="0A399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60000" y="1078977"/>
            <a:ext cx="792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ru-RU" altLang="en-US" sz="2000" b="1" dirty="0" smtClean="0">
                <a:solidFill>
                  <a:srgbClr val="7030A0"/>
                </a:solidFill>
                <a:latin typeface="+mn-lt"/>
                <a:cs typeface="Tahoma" pitchFamily="34" charset="0"/>
              </a:rPr>
              <a:t>Методы программирования в компьютерной графике</a:t>
            </a:r>
            <a:endParaRPr lang="en-US" altLang="en-US" sz="2000" b="1" dirty="0">
              <a:solidFill>
                <a:srgbClr val="7030A0"/>
              </a:solidFill>
              <a:latin typeface="+mn-lt"/>
              <a:cs typeface="Tahoma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ru-RU" altLang="ru-RU" sz="1400" dirty="0" smtClean="0">
                <a:solidFill>
                  <a:srgbClr val="1A3884"/>
                </a:solidFill>
                <a:latin typeface="+mn-lt"/>
                <a:cs typeface="Tahoma" pitchFamily="34" charset="0"/>
              </a:rPr>
              <a:t>Ведущая кафедра</a:t>
            </a:r>
            <a:r>
              <a:rPr lang="ru-RU" altLang="ru-RU" sz="1400" dirty="0">
                <a:solidFill>
                  <a:srgbClr val="1A3884"/>
                </a:solidFill>
                <a:latin typeface="+mn-lt"/>
                <a:cs typeface="Tahoma" pitchFamily="34" charset="0"/>
              </a:rPr>
              <a:t>:</a:t>
            </a:r>
            <a:r>
              <a:rPr lang="ru-RU" altLang="ru-RU" sz="1400" b="1" dirty="0">
                <a:solidFill>
                  <a:srgbClr val="1A3884"/>
                </a:solidFill>
                <a:latin typeface="+mn-lt"/>
                <a:cs typeface="Tahoma" pitchFamily="34" charset="0"/>
              </a:rPr>
              <a:t> Прикладная математика и программирование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60000" y="1988840"/>
            <a:ext cx="7920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 smtClean="0">
                <a:solidFill>
                  <a:srgbClr val="7030A0"/>
                </a:solidFill>
              </a:rPr>
              <a:t>Руководитель программы:</a:t>
            </a:r>
          </a:p>
          <a:p>
            <a:pPr>
              <a:spcAft>
                <a:spcPts val="600"/>
              </a:spcAft>
            </a:pPr>
            <a:r>
              <a:rPr lang="ru-RU" altLang="ru-RU" sz="1400" b="1" dirty="0" smtClean="0">
                <a:solidFill>
                  <a:srgbClr val="0A3998"/>
                </a:solidFill>
              </a:rPr>
              <a:t>Замышляева </a:t>
            </a:r>
            <a:r>
              <a:rPr lang="ru-RU" altLang="ru-RU" sz="1400" b="1" dirty="0" smtClean="0">
                <a:solidFill>
                  <a:srgbClr val="0A3998"/>
                </a:solidFill>
              </a:rPr>
              <a:t>Алёна </a:t>
            </a:r>
            <a:r>
              <a:rPr lang="ru-RU" altLang="ru-RU" sz="1400" b="1" dirty="0" smtClean="0">
                <a:solidFill>
                  <a:srgbClr val="0A3998"/>
                </a:solidFill>
              </a:rPr>
              <a:t>Александровна</a:t>
            </a:r>
          </a:p>
          <a:p>
            <a:pPr>
              <a:spcAft>
                <a:spcPts val="600"/>
              </a:spcAft>
            </a:pPr>
            <a:r>
              <a:rPr lang="ru-RU" altLang="ru-RU" sz="1400" dirty="0" smtClean="0">
                <a:solidFill>
                  <a:srgbClr val="0A3998"/>
                </a:solidFill>
              </a:rPr>
              <a:t>Заведующий </a:t>
            </a:r>
            <a:r>
              <a:rPr lang="ru-RU" altLang="ru-RU" sz="1400" dirty="0" smtClean="0">
                <a:solidFill>
                  <a:srgbClr val="0A3998"/>
                </a:solidFill>
              </a:rPr>
              <a:t>кафедрой прикладной математики и </a:t>
            </a:r>
            <a:r>
              <a:rPr lang="ru-RU" altLang="ru-RU" sz="1400" dirty="0" smtClean="0">
                <a:solidFill>
                  <a:srgbClr val="0A3998"/>
                </a:solidFill>
              </a:rPr>
              <a:t>программирования ЮУрГУ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</a:pPr>
            <a:r>
              <a:rPr lang="ru-RU" altLang="ru-RU" sz="1400" dirty="0" smtClean="0">
                <a:solidFill>
                  <a:srgbClr val="0A3998"/>
                </a:solidFill>
              </a:rPr>
              <a:t>Доктор физико-математических наук, </a:t>
            </a:r>
            <a:r>
              <a:rPr lang="ru-RU" altLang="ru-RU" sz="1400" dirty="0" smtClean="0">
                <a:solidFill>
                  <a:srgbClr val="0A3998"/>
                </a:solidFill>
              </a:rPr>
              <a:t>профессор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0000" y="3639795"/>
            <a:ext cx="7920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 smtClean="0">
                <a:solidFill>
                  <a:srgbClr val="7030A0"/>
                </a:solidFill>
              </a:rPr>
              <a:t>Преподаватели:</a:t>
            </a:r>
          </a:p>
          <a:p>
            <a:pPr>
              <a:spcAft>
                <a:spcPts val="600"/>
              </a:spcAft>
            </a:pPr>
            <a:r>
              <a:rPr lang="ru-RU" altLang="ru-RU" sz="1400" b="1" dirty="0" smtClean="0">
                <a:solidFill>
                  <a:srgbClr val="0A3998"/>
                </a:solidFill>
              </a:rPr>
              <a:t>Демидов Андрей Константинович</a:t>
            </a:r>
          </a:p>
          <a:p>
            <a:pPr>
              <a:spcAft>
                <a:spcPts val="600"/>
              </a:spcAft>
            </a:pPr>
            <a:r>
              <a:rPr lang="ru-RU" altLang="ru-RU" sz="1400" dirty="0" smtClean="0">
                <a:solidFill>
                  <a:srgbClr val="0A3998"/>
                </a:solidFill>
              </a:rPr>
              <a:t>Доцент </a:t>
            </a:r>
            <a:r>
              <a:rPr lang="ru-RU" altLang="ru-RU" sz="1400" dirty="0" smtClean="0">
                <a:solidFill>
                  <a:srgbClr val="0A3998"/>
                </a:solidFill>
              </a:rPr>
              <a:t>кафедры прикладной математики и программирования </a:t>
            </a:r>
            <a:r>
              <a:rPr lang="ru-RU" altLang="ru-RU" sz="1400" dirty="0" smtClean="0">
                <a:solidFill>
                  <a:srgbClr val="0A3998"/>
                </a:solidFill>
              </a:rPr>
              <a:t>ЮУрГУ</a:t>
            </a:r>
          </a:p>
          <a:p>
            <a:pPr>
              <a:spcAft>
                <a:spcPts val="600"/>
              </a:spcAft>
            </a:pP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</a:pPr>
            <a:r>
              <a:rPr lang="ru-RU" altLang="ru-RU" sz="1400" b="1" dirty="0" smtClean="0">
                <a:solidFill>
                  <a:srgbClr val="0A3998"/>
                </a:solidFill>
              </a:rPr>
              <a:t>Шелудько Антон Сергеевич</a:t>
            </a:r>
          </a:p>
          <a:p>
            <a:pPr>
              <a:spcAft>
                <a:spcPts val="600"/>
              </a:spcAft>
            </a:pPr>
            <a:r>
              <a:rPr lang="ru-RU" altLang="ru-RU" sz="1400" dirty="0" smtClean="0">
                <a:solidFill>
                  <a:srgbClr val="0A3998"/>
                </a:solidFill>
              </a:rPr>
              <a:t>Старший преподаватель кафедры </a:t>
            </a:r>
            <a:r>
              <a:rPr lang="ru-RU" altLang="ru-RU" sz="1400" dirty="0" smtClean="0">
                <a:solidFill>
                  <a:srgbClr val="0A3998"/>
                </a:solidFill>
              </a:rPr>
              <a:t>прикладной математики и программирования </a:t>
            </a:r>
            <a:r>
              <a:rPr lang="ru-RU" altLang="ru-RU" sz="1400" dirty="0" smtClean="0">
                <a:solidFill>
                  <a:srgbClr val="0A3998"/>
                </a:solidFill>
              </a:rPr>
              <a:t>ЮУрГУ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60000" y="1078977"/>
            <a:ext cx="792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ru-RU" altLang="en-US" sz="2000" b="1" dirty="0" smtClean="0">
                <a:solidFill>
                  <a:srgbClr val="7030A0"/>
                </a:solidFill>
                <a:latin typeface="+mn-lt"/>
                <a:cs typeface="Tahoma" pitchFamily="34" charset="0"/>
              </a:rPr>
              <a:t>Методы программирования в компьютерной графике</a:t>
            </a:r>
            <a:endParaRPr lang="en-US" altLang="en-US" sz="2000" b="1" dirty="0">
              <a:solidFill>
                <a:srgbClr val="7030A0"/>
              </a:solidFill>
              <a:latin typeface="+mn-lt"/>
              <a:cs typeface="Tahoma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ru-RU" altLang="ru-RU" sz="1400" dirty="0" smtClean="0">
                <a:solidFill>
                  <a:srgbClr val="1A3884"/>
                </a:solidFill>
                <a:latin typeface="+mn-lt"/>
                <a:cs typeface="Tahoma" pitchFamily="34" charset="0"/>
              </a:rPr>
              <a:t>Ведущая кафедра</a:t>
            </a:r>
            <a:r>
              <a:rPr lang="ru-RU" altLang="ru-RU" sz="1400" dirty="0">
                <a:solidFill>
                  <a:srgbClr val="1A3884"/>
                </a:solidFill>
                <a:latin typeface="+mn-lt"/>
                <a:cs typeface="Tahoma" pitchFamily="34" charset="0"/>
              </a:rPr>
              <a:t>:</a:t>
            </a:r>
            <a:r>
              <a:rPr lang="ru-RU" altLang="ru-RU" sz="1400" b="1" dirty="0">
                <a:solidFill>
                  <a:srgbClr val="1A3884"/>
                </a:solidFill>
                <a:latin typeface="+mn-lt"/>
                <a:cs typeface="Tahoma" pitchFamily="34" charset="0"/>
              </a:rPr>
              <a:t> Прикладная математика и программирование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60000" y="1916832"/>
            <a:ext cx="7920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 smtClean="0">
                <a:solidFill>
                  <a:srgbClr val="7030A0"/>
                </a:solidFill>
              </a:rPr>
              <a:t>Модуль 1. Объектно-ориентированное программирование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Синтаксис </a:t>
            </a:r>
            <a:r>
              <a:rPr lang="ru-RU" altLang="ru-RU" sz="1400" dirty="0" smtClean="0">
                <a:solidFill>
                  <a:srgbClr val="0A3998"/>
                </a:solidFill>
              </a:rPr>
              <a:t>и стандартные библиотеки C</a:t>
            </a:r>
            <a:r>
              <a:rPr lang="ru-RU" altLang="ru-RU" sz="1400" dirty="0" smtClean="0">
                <a:solidFill>
                  <a:srgbClr val="0A3998"/>
                </a:solidFill>
              </a:rPr>
              <a:t>++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Реализация математических алгоритмов </a:t>
            </a:r>
            <a:r>
              <a:rPr lang="ru-RU" altLang="ru-RU" sz="1400" dirty="0" smtClean="0">
                <a:solidFill>
                  <a:srgbClr val="0A3998"/>
                </a:solidFill>
              </a:rPr>
              <a:t>на </a:t>
            </a:r>
            <a:r>
              <a:rPr lang="ru-RU" altLang="ru-RU" sz="1400" dirty="0" smtClean="0">
                <a:solidFill>
                  <a:srgbClr val="0A3998"/>
                </a:solidFill>
              </a:rPr>
              <a:t>языке С++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Использование шаблонов ООП</a:t>
            </a:r>
            <a:endParaRPr lang="ru-RU" altLang="ru-RU" sz="1400" dirty="0" smtClean="0">
              <a:solidFill>
                <a:srgbClr val="0A3998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0000" y="3429000"/>
            <a:ext cx="7920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 smtClean="0">
                <a:solidFill>
                  <a:srgbClr val="7030A0"/>
                </a:solidFill>
              </a:rPr>
              <a:t>Модуль 2. Алгоритмы и структуры данных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</a:t>
            </a:r>
            <a:r>
              <a:rPr lang="ru-RU" altLang="ru-RU" sz="1400" dirty="0" smtClean="0">
                <a:solidFill>
                  <a:srgbClr val="0A3998"/>
                </a:solidFill>
              </a:rPr>
              <a:t>Типовые структуры данных, которые используются в компьютерной </a:t>
            </a:r>
            <a:r>
              <a:rPr lang="ru-RU" altLang="ru-RU" sz="1400" dirty="0" smtClean="0">
                <a:solidFill>
                  <a:srgbClr val="0A3998"/>
                </a:solidFill>
              </a:rPr>
              <a:t>графике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Разработка эффективных алгоритмов решения задач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Алгоритмы вычислительной геометрии</a:t>
            </a:r>
            <a:endParaRPr lang="ru-RU" altLang="ru-RU" sz="1400" dirty="0" smtClean="0">
              <a:solidFill>
                <a:srgbClr val="0A3998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60000" y="4869160"/>
            <a:ext cx="7920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 smtClean="0">
                <a:solidFill>
                  <a:srgbClr val="7030A0"/>
                </a:solidFill>
              </a:rPr>
              <a:t>Модуль 3. Основы компьютерной графики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</a:t>
            </a:r>
            <a:r>
              <a:rPr lang="ru-RU" altLang="ru-RU" sz="1400" dirty="0" smtClean="0">
                <a:solidFill>
                  <a:srgbClr val="0A3998"/>
                </a:solidFill>
              </a:rPr>
              <a:t>Цифровое представление </a:t>
            </a:r>
            <a:r>
              <a:rPr lang="ru-RU" altLang="ru-RU" sz="1400" dirty="0" smtClean="0">
                <a:solidFill>
                  <a:srgbClr val="0A3998"/>
                </a:solidFill>
              </a:rPr>
              <a:t>изображений, графические форматы</a:t>
            </a:r>
            <a:endParaRPr lang="ru-RU" altLang="ru-RU" sz="1400" dirty="0" smtClean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Математические модели геометрических примитивов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rgbClr val="0A3998"/>
                </a:solidFill>
              </a:rPr>
              <a:t> Алгоритмы растровой и векторной графики</a:t>
            </a:r>
            <a:endParaRPr lang="ru-RU" altLang="ru-RU" sz="1400" dirty="0" smtClean="0">
              <a:solidFill>
                <a:srgbClr val="0A399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25" descr="Картинки по запросу compass pl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135466"/>
            <a:ext cx="1800000" cy="50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9" descr="https://media.licdn.com/media/p/1/000/1da/29a/2a4f3b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416" y="2132856"/>
            <a:ext cx="1800000" cy="62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Рисунок 9" descr="Прикладные технологии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149080"/>
            <a:ext cx="1800000" cy="477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60000" y="1078977"/>
            <a:ext cx="792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ru-RU" altLang="en-US" sz="2000" b="1" dirty="0" smtClean="0">
                <a:solidFill>
                  <a:srgbClr val="7030A0"/>
                </a:solidFill>
                <a:latin typeface="+mn-lt"/>
                <a:cs typeface="Tahoma" pitchFamily="34" charset="0"/>
              </a:rPr>
              <a:t>Методы программирования в компьютерной графике</a:t>
            </a:r>
            <a:endParaRPr lang="en-US" altLang="en-US" sz="2000" b="1" dirty="0">
              <a:solidFill>
                <a:srgbClr val="7030A0"/>
              </a:solidFill>
              <a:latin typeface="+mn-lt"/>
              <a:cs typeface="Tahoma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ru-RU" altLang="ru-RU" sz="1400" dirty="0" smtClean="0">
                <a:solidFill>
                  <a:srgbClr val="1A3884"/>
                </a:solidFill>
                <a:latin typeface="+mn-lt"/>
                <a:cs typeface="Tahoma" pitchFamily="34" charset="0"/>
              </a:rPr>
              <a:t>Ведущая кафедра</a:t>
            </a:r>
            <a:r>
              <a:rPr lang="ru-RU" altLang="ru-RU" sz="1400" dirty="0">
                <a:solidFill>
                  <a:srgbClr val="1A3884"/>
                </a:solidFill>
                <a:latin typeface="+mn-lt"/>
                <a:cs typeface="Tahoma" pitchFamily="34" charset="0"/>
              </a:rPr>
              <a:t>:</a:t>
            </a:r>
            <a:r>
              <a:rPr lang="ru-RU" altLang="ru-RU" sz="1400" b="1" dirty="0">
                <a:solidFill>
                  <a:srgbClr val="1A3884"/>
                </a:solidFill>
                <a:latin typeface="+mn-lt"/>
                <a:cs typeface="Tahoma" pitchFamily="34" charset="0"/>
              </a:rPr>
              <a:t> Прикладная математика и программирование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60000" y="1916832"/>
            <a:ext cx="5040000" cy="1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 smtClean="0">
                <a:solidFill>
                  <a:srgbClr val="7030A0"/>
                </a:solidFill>
              </a:rPr>
              <a:t>Сферы профессиональной деятельности</a:t>
            </a:r>
            <a:r>
              <a:rPr lang="ru-RU" altLang="ru-RU" sz="1400" b="1" dirty="0" smtClean="0">
                <a:solidFill>
                  <a:srgbClr val="7030A0"/>
                </a:solidFill>
              </a:rPr>
              <a:t>:</a:t>
            </a:r>
            <a:endParaRPr lang="ru-RU" altLang="ru-RU" sz="1400" dirty="0">
              <a:solidFill>
                <a:srgbClr val="7030A0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b="1" dirty="0" smtClean="0">
                <a:solidFill>
                  <a:srgbClr val="0A3998"/>
                </a:solidFill>
              </a:rPr>
              <a:t> Разработка компьютерных игр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b="1" dirty="0" smtClean="0">
                <a:solidFill>
                  <a:srgbClr val="0A3998"/>
                </a:solidFill>
              </a:rPr>
              <a:t> Интерактивные графические системы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b="1" dirty="0" smtClean="0">
                <a:solidFill>
                  <a:srgbClr val="0A3998"/>
                </a:solidFill>
              </a:rPr>
              <a:t> Системы дополненной реальности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400" b="1" dirty="0" smtClean="0">
                <a:solidFill>
                  <a:srgbClr val="0A3998"/>
                </a:solidFill>
              </a:rPr>
              <a:t> Разработка инженерного ПО</a:t>
            </a:r>
            <a:endParaRPr lang="ru-RU" altLang="ru-RU" sz="1400" b="1" dirty="0">
              <a:solidFill>
                <a:srgbClr val="0A3998"/>
              </a:solidFill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60000" y="3810526"/>
            <a:ext cx="504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 smtClean="0">
                <a:solidFill>
                  <a:srgbClr val="7030A0"/>
                </a:solidFill>
              </a:rPr>
              <a:t>Примерное число вакансий: </a:t>
            </a:r>
            <a:r>
              <a:rPr lang="ru-RU" altLang="ru-RU" sz="1600" b="1" dirty="0" smtClean="0">
                <a:solidFill>
                  <a:srgbClr val="0A3998"/>
                </a:solidFill>
              </a:rPr>
              <a:t>50</a:t>
            </a:r>
            <a:endParaRPr lang="ru-RU" altLang="ru-RU" sz="1600" b="1" dirty="0">
              <a:solidFill>
                <a:srgbClr val="0A3998"/>
              </a:solidFill>
            </a:endParaRPr>
          </a:p>
        </p:txBody>
      </p:sp>
      <p:pic>
        <p:nvPicPr>
          <p:cNvPr id="9" name="Рисунок 11" descr="Naumen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416" y="5157192"/>
            <a:ext cx="1800000" cy="19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8" descr="СКБ контур.jpeg"/>
          <p:cNvPicPr>
            <a:picLocks noChangeAspect="1"/>
          </p:cNvPicPr>
          <p:nvPr/>
        </p:nvPicPr>
        <p:blipFill>
          <a:blip r:embed="rId6" cstate="print"/>
          <a:srcRect l="3513" t="16783" r="5594" b="12347"/>
          <a:stretch>
            <a:fillRect/>
          </a:stretch>
        </p:blipFill>
        <p:spPr bwMode="auto">
          <a:xfrm>
            <a:off x="6516416" y="5906003"/>
            <a:ext cx="1800000" cy="4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60000" y="4536000"/>
            <a:ext cx="5040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ru-RU" altLang="ru-RU" sz="1600" b="1" dirty="0">
                <a:solidFill>
                  <a:srgbClr val="7030A0"/>
                </a:solidFill>
              </a:rPr>
              <a:t>Партнеры </a:t>
            </a:r>
            <a:r>
              <a:rPr lang="ru-RU" altLang="ru-RU" sz="1600" b="1" dirty="0" smtClean="0">
                <a:solidFill>
                  <a:srgbClr val="7030A0"/>
                </a:solidFill>
              </a:rPr>
              <a:t>кафедры:</a:t>
            </a:r>
            <a:endParaRPr lang="ru-RU" altLang="ru-RU" sz="1600" dirty="0">
              <a:solidFill>
                <a:srgbClr val="7030A0"/>
              </a:solidFill>
            </a:endParaRPr>
          </a:p>
          <a:p>
            <a:pPr>
              <a:spcAft>
                <a:spcPts val="600"/>
              </a:spcAft>
            </a:pPr>
            <a:r>
              <a:rPr lang="ru-RU" altLang="ru-RU" sz="1400" b="1" dirty="0" smtClean="0">
                <a:solidFill>
                  <a:srgbClr val="0A3998"/>
                </a:solidFill>
              </a:rPr>
              <a:t>- </a:t>
            </a:r>
            <a:r>
              <a:rPr lang="ru-RU" altLang="ru-RU" sz="1400" b="1" dirty="0">
                <a:solidFill>
                  <a:srgbClr val="0A3998"/>
                </a:solidFill>
              </a:rPr>
              <a:t>3</a:t>
            </a:r>
            <a:r>
              <a:rPr lang="en-US" altLang="ru-RU" sz="1400" b="1" dirty="0">
                <a:solidFill>
                  <a:srgbClr val="0A3998"/>
                </a:solidFill>
              </a:rPr>
              <a:t>DiVi</a:t>
            </a:r>
            <a:endParaRPr lang="ru-RU" altLang="ru-RU" sz="1400" b="1" dirty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</a:pPr>
            <a:r>
              <a:rPr lang="ru-RU" altLang="ru-RU" sz="1400" b="1" dirty="0" smtClean="0">
                <a:solidFill>
                  <a:srgbClr val="0A3998"/>
                </a:solidFill>
              </a:rPr>
              <a:t>- Compass </a:t>
            </a:r>
            <a:r>
              <a:rPr lang="ru-RU" altLang="ru-RU" sz="1400" b="1" dirty="0">
                <a:solidFill>
                  <a:srgbClr val="0A3998"/>
                </a:solidFill>
              </a:rPr>
              <a:t>Plus</a:t>
            </a:r>
          </a:p>
          <a:p>
            <a:pPr>
              <a:spcAft>
                <a:spcPts val="600"/>
              </a:spcAft>
            </a:pPr>
            <a:r>
              <a:rPr lang="ru-RU" altLang="ru-RU" sz="1400" b="1" dirty="0" smtClean="0">
                <a:solidFill>
                  <a:srgbClr val="0A3998"/>
                </a:solidFill>
              </a:rPr>
              <a:t>- Прикладные </a:t>
            </a:r>
            <a:r>
              <a:rPr lang="ru-RU" altLang="ru-RU" sz="1400" b="1" dirty="0" smtClean="0">
                <a:solidFill>
                  <a:srgbClr val="0A3998"/>
                </a:solidFill>
              </a:rPr>
              <a:t>технологии</a:t>
            </a:r>
          </a:p>
          <a:p>
            <a:pPr>
              <a:spcAft>
                <a:spcPts val="600"/>
              </a:spcAft>
            </a:pPr>
            <a:r>
              <a:rPr lang="ru-RU" altLang="ru-RU" sz="1400" b="1" dirty="0" smtClean="0">
                <a:solidFill>
                  <a:srgbClr val="0A3998"/>
                </a:solidFill>
              </a:rPr>
              <a:t>- </a:t>
            </a:r>
            <a:r>
              <a:rPr lang="ru-RU" altLang="ru-RU" sz="1400" b="1" dirty="0">
                <a:solidFill>
                  <a:srgbClr val="0A3998"/>
                </a:solidFill>
              </a:rPr>
              <a:t>Naumen</a:t>
            </a:r>
            <a:endParaRPr lang="en-US" altLang="ru-RU" sz="1400" b="1" dirty="0">
              <a:solidFill>
                <a:srgbClr val="0A3998"/>
              </a:solidFill>
            </a:endParaRPr>
          </a:p>
          <a:p>
            <a:pPr>
              <a:spcAft>
                <a:spcPts val="600"/>
              </a:spcAft>
            </a:pPr>
            <a:r>
              <a:rPr lang="ru-RU" altLang="ru-RU" sz="1400" b="1" dirty="0" smtClean="0">
                <a:solidFill>
                  <a:srgbClr val="0A3998"/>
                </a:solidFill>
              </a:rPr>
              <a:t>- </a:t>
            </a:r>
            <a:r>
              <a:rPr lang="ru-RU" altLang="ru-RU" sz="1400" b="1" dirty="0">
                <a:solidFill>
                  <a:srgbClr val="0A3998"/>
                </a:solidFill>
              </a:rPr>
              <a:t>СКБ Контур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2808</TotalTime>
  <Words>294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Слайд 2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std</cp:lastModifiedBy>
  <cp:revision>329</cp:revision>
  <dcterms:created xsi:type="dcterms:W3CDTF">2016-06-20T09:35:04Z</dcterms:created>
  <dcterms:modified xsi:type="dcterms:W3CDTF">2023-09-12T05:15:56Z</dcterms:modified>
</cp:coreProperties>
</file>