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3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F9A4FBF-42D2-3ED8-2CDB-3ACF7EEFE0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E9AD8A-D42F-14C0-8213-08EBB13CD7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B653C-DF61-459D-84E6-4A65BF10E176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F7DF4F-1D86-DF6A-BBA3-5633A8C710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02F7C1-48E9-37B7-2CAF-830E8D99C1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22074-E21B-4121-B3D4-56F71ECEC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261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E168-C58C-4AC5-9C3A-2B389114913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78AF1-6800-4F8F-98AD-A2210D4D9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79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794-5CCC-403A-ACE1-B693AB9CCBD0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6763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6718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3406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4E48C9-CE79-430F-9547-C14B0C8036D4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70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1101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6739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8A9-CBD3-466D-805D-15CE35325776}" type="datetime1">
              <a:rPr lang="ru-RU" smtClean="0"/>
              <a:t>06.09.2023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F7C6-1CD0-4E16-B2B2-BC5437DAD5B8}" type="datetime1">
              <a:rPr lang="ru-RU" smtClean="0"/>
              <a:t>06.09.2023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3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2426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4362-8ECA-4C70-AC40-4F179EFE186C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0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search/searchresult.jsp?searchWithin=%22Authors%22:.QT.T.%20S.%20Khomyakova.QT.&amp;newsearch=tru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14BE64-22B0-A59C-E5BD-F51AC6A4DC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saturation sat="142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88"/>
            <a:ext cx="5477632" cy="38542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63A86-FB9F-DA6D-9A26-225B4CD64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644" y="696930"/>
            <a:ext cx="6346258" cy="2510048"/>
          </a:xfrm>
        </p:spPr>
        <p:txBody>
          <a:bodyPr>
            <a:normAutofit/>
          </a:bodyPr>
          <a:lstStyle/>
          <a:p>
            <a:r>
              <a:rPr lang="ru-RU" sz="2800" b="1" i="0" u="none" strike="noStrike" kern="1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ВНЕДРЕНИЕ </a:t>
            </a:r>
            <a:br>
              <a:rPr lang="ru-RU" sz="2800" b="1" i="0" u="none" strike="noStrike" kern="1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0" u="none" strike="noStrike" kern="1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БИЗНЕС-ПРОЦЕССОВ</a:t>
            </a:r>
            <a:r>
              <a:rPr lang="ru-RU" sz="2800" b="1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871F90-D7CF-6531-9687-799F78EDB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9262" y="5314911"/>
            <a:ext cx="9144000" cy="1309255"/>
          </a:xfrm>
        </p:spPr>
        <p:txBody>
          <a:bodyPr/>
          <a:lstStyle/>
          <a:p>
            <a:r>
              <a:rPr lang="ru-RU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ПРОФЕССИОНАЛЬНАЯ ПРОГРАММА ПЕРЕПОДГОТОВКИ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60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10A50-A7EA-6E85-02A2-601207D9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543597"/>
          </a:xfrm>
        </p:spPr>
        <p:txBody>
          <a:bodyPr/>
          <a:lstStyle/>
          <a:p>
            <a:pPr algn="ctr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АТТЕСТАЦИЯ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860B3F-2EE7-B95D-38AB-F99F6DB74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54" y="838298"/>
            <a:ext cx="11357810" cy="4658627"/>
          </a:xfrm>
        </p:spPr>
        <p:txBody>
          <a:bodyPr/>
          <a:lstStyle/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аттестация по программе проводится в форме защиты итоговой аттестационной  работы. </a:t>
            </a:r>
          </a:p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проводится в сроки, предусмотренные учебным планом, графиком учебного процесса, графиком защиты итоговой аттестационной работы. Защита проводится в форме доклада.</a:t>
            </a:r>
          </a:p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требований программы результаты защиты выпускной квалификационной работы оцениваются по 4-х балльной системе («отлично», «хорошо», «удовлетворительно», «неудовлетворительно»).</a:t>
            </a: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Выдаваемый документ: </a:t>
            </a: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о профессиональной переподготовке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10C03D-732B-D525-B2F9-C397DF54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3822FD-CF86-3878-792E-75BAB8E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10</a:t>
            </a:fld>
            <a:endParaRPr lang="ru-RU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069F1E55-9E37-8CB9-6574-33D364A3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51" y="3167611"/>
            <a:ext cx="5805272" cy="32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8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30FF1D-305C-7819-57AC-0F59E9410D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5137"/>
            <a:ext cx="2927142" cy="14883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D0E06-A5D3-C9B9-F45F-5F6D0BFB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428093"/>
          </a:xfrm>
        </p:spPr>
        <p:txBody>
          <a:bodyPr>
            <a:normAutofit/>
          </a:bodyPr>
          <a:lstStyle/>
          <a:p>
            <a:pPr algn="ctr"/>
            <a:r>
              <a:rPr lang="ru-RU" sz="16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РЕЗЮМЕ и ПЕРСПЕКТИВЫ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21ACB-083F-C19D-B509-0ED24A2BB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301" y="904774"/>
            <a:ext cx="9416217" cy="5313145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Грамотное управление бизнес процессами — один из самых популярных способов улучшить результаты компании и повлиять на эффективность её работы. Однако часто под этим термином ошибочно понимают тотальную экономию, и предприятие не добивается желаемого роста: прибыль продолжает падать несмотря на максимальное сокращение расходов. В целях  безопасности от возможных рисков, руководители нанимают специалиста по процессному управлению.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знает, как улучшить показатели и наладить деятельность компании, отвечает за разработку и оптимизацию процессов предприятия. Без него сложно выполнять многие задачи: собирать и анализировать информацию о положении дел на предприятии, выявлять реальные возможности для роста в условиях экономической нестабильности, разрабатывать стратегию развития, прогнозировать потенциальные риски. Поэтому потребность в этих специалистах только растет.</a:t>
            </a:r>
          </a:p>
          <a:p>
            <a:pPr marL="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</a:rPr>
              <a:t>информацию о положен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ИТ-специальность после окончания программы: </a:t>
            </a:r>
            <a:r>
              <a:rPr lang="ru-RU" sz="1800" kern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Менеджер по процессному управлению.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З/плата </a:t>
            </a:r>
            <a:r>
              <a:rPr lang="ru-RU" sz="1800" kern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данных специалистов на рынке труда от100-150 тыс. руб.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89A7E0-575C-644D-9213-4C7611A6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6D8CFB-F381-563F-4611-9B8C6329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7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08A407-3251-5E1D-3575-6808B0ECE0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642">
            <a:off x="8879410" y="0"/>
            <a:ext cx="3165888" cy="22352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095DE-C84F-75B2-B8E9-566AF45F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591" y="168045"/>
            <a:ext cx="10515600" cy="531520"/>
          </a:xfrm>
        </p:spPr>
        <p:txBody>
          <a:bodyPr>
            <a:normAutofit/>
          </a:bodyPr>
          <a:lstStyle/>
          <a:p>
            <a:pPr algn="ctr"/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 задачи программы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61D35-8C52-0C97-8410-909913F0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09" y="538665"/>
            <a:ext cx="11898596" cy="6021910"/>
          </a:xfrm>
        </p:spPr>
        <p:txBody>
          <a:bodyPr>
            <a:normAutofit fontScale="47500" lnSpcReduction="20000"/>
          </a:bodyPr>
          <a:lstStyle/>
          <a:p>
            <a:pPr marL="228600" lvl="1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нацелена на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компетенций в области теории и практики в осуществлении организации и внедрения бизнес-процессов;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принципов алгоритмизации и создания эффективных алгоритмов;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овладение специальными знаниями в области методологии планирования бизнес-процессов,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бизнес-моделирования, а также реинжиниринга бизнес-процессов данной деятельности;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 качеством на предприятиях с учетом технических, финансовых и человеческих факторов;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построения организационных структур и системы управления, методами и моделями управления риском при внедрении бизнес-процессов.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Задачами программы являются: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усвоение теории и методологии бизнес–процессов и определение эффективности  деятельности социальной экономической системы (СЭС);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методик составления  различных видов алгоритмов с одним или сложным условием, применение навыков по отладке и тестированию алгоритмов;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процесса реализации бизнес-плана; приобретение навыков решения практических задач в единстве всех бизнес-процессов: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логистики, производства и продаж; применение современного бизнес-моделирования СЭС при поиске путей вывода из кризиса и обеспечения его устойчивого экономического роста, путем оптимизации и моделирования процессов протекающих в СЭС;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рассмотрение основных подходов к осуществлению управления качеством на всех уровнях и стадиях развития организации (предприятия).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39EE1B-921D-341F-D09E-F96D0B83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18FE3E-A15B-5BEF-A568-799BCCD4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89423E-3A7F-47E1-84A8-2FEFBB2C59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9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C0FC08-CB70-EF68-41B8-98E8610B73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796384"/>
            <a:ext cx="2242194" cy="713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D4343-8933-A535-F50B-ACD3C97B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31245" cy="231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освоения программы специалист будет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8AFDD-6076-8D61-DD66-B500CEA3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211" y="873178"/>
            <a:ext cx="10515600" cy="511164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Понятие алгоритма и его свойства, алгоритмические структуры, их свойства и приемы использования. Взаимосвязь архитектуры бизнеса и СЭС, эволюцию организационных принципов управления СЭС, уровни абстракции архитектуры СЭС. Подходы к оценке и управлению рисками в современных экономических условиях. Методики описания и  моделирования бизнес-процессов. Устройство и функционирование ИС, основы реинжиниринга бизнес-процессов в организации. Методические подходы к разработке стратегии управления бизнес-процессами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Анализировать структуру алгоритмов построения бизнес процессов. Выделять предметные области архитектуры организации согласно модели стратегического соответствия бизнеса и СЭС.  Проводить аудит и реорганизацию бизнес-процессов. Применять метод экспертных оценок риска при внедрении бизнес-процессов. Создавать модели сети бизнес-процессов СЭС в системе Business Studio. Прогнозировать и планировать бизнес-процессы. Применять программные продукты для моделирования бизнес-процессов, оценки их эффективности.</a:t>
            </a:r>
          </a:p>
          <a:p>
            <a:pPr marL="0" indent="0" algn="just"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Владеть: </a:t>
            </a:r>
          </a:p>
          <a:p>
            <a:pPr marL="0" indent="0" algn="just"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Инструментальными средствами моделирования, алгоритмизации и автоматизации бизнес-процессов СЭС. Навыками построения бизнес-модели организации, моделирования архитектуры СЭС. Методами и моделями управления риском при внедрении бизнес-процесса.  Методами сбора исходной информации. Навыками применения системы менеджмента качества, основанной на процессном подходе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B0D9A0-9C54-291C-2B6C-D6546759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526119-BDC9-D05F-8BC0-BFA21A0A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89423E-3A7F-47E1-84A8-2FEFBB2C59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5F79-130B-03E9-1487-70B95FD4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979" y="351597"/>
            <a:ext cx="9784080" cy="600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ДППП ИТ-профиля </a:t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внедрение бизнес-процессов»</a:t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784AB6-E87A-464B-0870-0E06BD91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4DDD8E-3CE8-2333-AA7C-CBAC3328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4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CF1ECF9-D91D-1EC4-0C04-A9F23CB6C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304" y="1366472"/>
            <a:ext cx="1186003" cy="16670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382C47-3271-326A-8D00-180AB30CAAA8}"/>
              </a:ext>
            </a:extLst>
          </p:cNvPr>
          <p:cNvSpPr txBox="1"/>
          <p:nvPr/>
        </p:nvSpPr>
        <p:spPr>
          <a:xfrm>
            <a:off x="279465" y="1568602"/>
            <a:ext cx="11325726" cy="431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spcAft>
                <a:spcPts val="600"/>
              </a:spcAft>
            </a:pP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Хомякова Татьяна Сергеевна, старший преподаватель.</a:t>
            </a:r>
            <a:endParaRPr lang="ru-RU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spcAft>
                <a:spcPts val="600"/>
              </a:spcAft>
            </a:pP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автономное образовательное учреждение высшего образования «Южно-Уральский государственный университет (национальный исследовательский университет)», ВШЭУ, ЭБ.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spcAft>
                <a:spcPts val="600"/>
              </a:spcAft>
            </a:pP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 работы в образовательных организациях высшего образования Российской Федерации с 1994 г. (29 лет)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0390" lvl="4" indent="9017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400" b="1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участии в научно-исследовательских проектах и публикации по данной тематике:</a:t>
            </a:r>
            <a:endParaRPr lang="ru-RU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Свидетельство о государственной регистрации программ для ЭВМ Программный комплекс управления и регистрации жилого фонда – House </a:t>
            </a:r>
            <a:r>
              <a:rPr lang="ru-RU" sz="120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record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Windows / Гурлев В.Г., Хомякова Т.С., </a:t>
            </a:r>
            <a:r>
              <a:rPr lang="ru-RU" sz="120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Атаманченко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Т.И.; </a:t>
            </a:r>
            <a:r>
              <a:rPr lang="ru-RU" sz="1200" i="1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Свидетельство о государственной регистрации программ для ЭВМ № 2015660576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120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заявл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17.08.15; регистр. 02.10.15, заявка № 2015617537.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 fontAlgn="t">
              <a:buFont typeface="Symbol" panose="05050102010706020507" pitchFamily="18" charset="2"/>
              <a:buChar char=""/>
            </a:pPr>
            <a:r>
              <a:rPr lang="en-US" sz="1200" b="0" u="none" strike="noStrike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development and application of information technology of a complex assessment of economic and energy security of the enterprises of housing and communal services</a:t>
            </a:r>
            <a:r>
              <a:rPr lang="en-US" sz="1200" b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1200" b="0" u="none" strike="noStrike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V. G. </a:t>
            </a:r>
            <a:r>
              <a:rPr lang="en-US" sz="1200" b="0" u="none" strike="noStrike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Gurlev</a:t>
            </a:r>
            <a:r>
              <a:rPr lang="en-US" sz="1200" b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200" b="0" u="none" strike="noStrike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T. S. </a:t>
            </a:r>
            <a:r>
              <a:rPr lang="en-US" sz="1200" b="0" u="none" strike="noStrike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Khomyakova</a:t>
            </a:r>
            <a:r>
              <a:rPr lang="en-US" sz="1200" b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b="0" u="none" strike="noStrike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2016 2nd International Conference on Industrial Engineering, Applications and Manufacturing (ICIEAM)</a:t>
            </a:r>
            <a:r>
              <a:rPr lang="en-US" sz="1200" b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Year: 2016, Pages: 1 - 7, DOI: </a:t>
            </a:r>
            <a:r>
              <a:rPr lang="en-US" sz="1200" b="0" u="none" strike="noStrike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10.1109/ ICIEAM. </a:t>
            </a:r>
            <a:r>
              <a:rPr lang="ru-RU" sz="1200" b="0" u="none" strike="noStrike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2016.7911629</a:t>
            </a:r>
            <a:r>
              <a:rPr lang="ru-RU" sz="1200" b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IEEE Conference </a:t>
            </a:r>
            <a:r>
              <a:rPr lang="ru-RU" sz="1200" b="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Publications</a:t>
            </a:r>
            <a:r>
              <a:rPr lang="ru-RU" sz="1200" b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URL:  http://ieeexplore. ieee.org/</a:t>
            </a:r>
            <a:r>
              <a:rPr lang="ru-RU" sz="1200" b="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document</a:t>
            </a:r>
            <a:r>
              <a:rPr lang="ru-RU" sz="1200" b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/7911629/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Хомякова Т.С. Разработка и применение информационной технологии комплексной оценки экономической и энергетической безопасности предприятий ЖКХ / В. Г. Гурлев, Т.С. Хомякова // Наука ЮУрГУ: 68-я научная конференция. 2016.– Челябинск: Издательский центр ЮУрГУ,  2016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Хомякова Т.С. К вопросу о комплексной оценке экономической и энергетической безопасности предприятий жилищно-коммунальной сферы / Гурлев В.Г., Хомякова Т.С. </a:t>
            </a:r>
            <a:r>
              <a:rPr lang="ru-RU" sz="1200" u="none" strike="noStrike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Аудит и финансовый анализ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2016. </a:t>
            </a:r>
            <a:r>
              <a:rPr lang="ru-RU" sz="1200" u="none" strike="noStrike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 1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С. 85-93.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Economic Security of </a:t>
            </a:r>
            <a:r>
              <a:rPr lang="ru-RU" sz="120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Households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20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Threat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Identification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Risk </a:t>
            </a:r>
            <a:r>
              <a:rPr lang="ru-RU" sz="120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Diagnosis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Tools   </a:t>
            </a:r>
            <a:r>
              <a:rPr lang="ru-RU" sz="1200" u="none" strike="noStrike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V. G. </a:t>
            </a:r>
            <a:r>
              <a:rPr lang="ru-RU" sz="1200" u="none" strike="noStrike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Gurlev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T. S.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Khomyakova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</a:rPr>
              <a:t>Proceedings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</a:t>
            </a:r>
            <a:r>
              <a:rPr lang="ru-RU" sz="120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35th International Business Information Management Association (IBIMA), ISBN: 978-0-9998551-4-0, 1-2 </a:t>
            </a:r>
            <a:r>
              <a:rPr lang="ru-RU" sz="120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April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2020, </a:t>
            </a:r>
            <a:r>
              <a:rPr lang="ru-RU" sz="120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Seville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Spain</a:t>
            </a: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 9779-9789.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Хомякова Т.С. Инновационное развитие промышленных предприятий как фактор повышения уровня экономической безопасности регионов России. В. Г. Гурлев, Т.С. Хомякова / Проблемы экономической безопасности и таможенного регулирования: поиск эффективных решений» монография / под. ред. Карпушкиной. - Челябинск: Изд-во ЮурГУ,2021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1243-FAA8-E137-7460-7A04FEE2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и преподаватели ДПП ИТ-профиля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внедрение бизнес-процессов»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923AB3-4524-CD45-DD9A-A1B7A940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283710-A508-18D0-A718-EFD71FAD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23F7C0D-80A8-B90F-ADB9-C852FFA2A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630014"/>
              </p:ext>
            </p:extLst>
          </p:nvPr>
        </p:nvGraphicFramePr>
        <p:xfrm>
          <a:off x="1607419" y="2079058"/>
          <a:ext cx="9298004" cy="335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884">
                  <a:extLst>
                    <a:ext uri="{9D8B030D-6E8A-4147-A177-3AD203B41FA5}">
                      <a16:colId xmlns:a16="http://schemas.microsoft.com/office/drawing/2014/main" val="1987370697"/>
                    </a:ext>
                  </a:extLst>
                </a:gridCol>
                <a:gridCol w="1849802">
                  <a:extLst>
                    <a:ext uri="{9D8B030D-6E8A-4147-A177-3AD203B41FA5}">
                      <a16:colId xmlns:a16="http://schemas.microsoft.com/office/drawing/2014/main" val="1410797054"/>
                    </a:ext>
                  </a:extLst>
                </a:gridCol>
                <a:gridCol w="5486740">
                  <a:extLst>
                    <a:ext uri="{9D8B030D-6E8A-4147-A177-3AD203B41FA5}">
                      <a16:colId xmlns:a16="http://schemas.microsoft.com/office/drawing/2014/main" val="1601470708"/>
                    </a:ext>
                  </a:extLst>
                </a:gridCol>
                <a:gridCol w="1624578">
                  <a:extLst>
                    <a:ext uri="{9D8B030D-6E8A-4147-A177-3AD203B41FA5}">
                      <a16:colId xmlns:a16="http://schemas.microsoft.com/office/drawing/2014/main" val="941064808"/>
                    </a:ext>
                  </a:extLst>
                </a:gridCol>
              </a:tblGrid>
              <a:tr h="62802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" indent="20955" algn="ctr"/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Опыт/стаж работы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788303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Хомякова Т. С.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преподаватель, ЮУрГУ (НИУ), ВШЭУ,ЭБ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лет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243570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Плужников В. Г.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преподаватель, ЮУрГУ (НИУ), ВШЭУ,ЭБ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лет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68434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Слива С. В.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К.Э.Н., доцент, ЮУрГУ (НИУ), ВШЭУ,ЭБ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лет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606309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Раскатова М. И.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К.Э.Н., доцент, ЮУрГУ (НИУ), ВШЭУ,ЭБ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лет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71580"/>
                  </a:ext>
                </a:extLst>
              </a:tr>
              <a:tr h="92953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Литвинов А.А.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корпоративных проектов челябинского офиса компании - «Первый БИТ»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0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78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F485B-9FF7-A364-5AC0-C81511AB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77" y="1920240"/>
            <a:ext cx="10289645" cy="150876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- 9 месяцев.</a:t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 в группах.</a:t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183122-2BD2-0372-1CD1-2A421EA1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4B0735-1290-17AF-21DD-D4A42812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7ABD95-BD80-B251-7571-BBE4A03BCF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8025" y="0"/>
            <a:ext cx="51339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1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380C-559E-42E3-EC3C-9A1AB18F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66" y="139797"/>
            <a:ext cx="9784080" cy="264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программы 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FE9ABF-AA23-AFA8-328A-E9837A27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64412D-C036-81E2-B240-394592A4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08F8E03-7E97-46F8-149E-61DC59FD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569795"/>
              </p:ext>
            </p:extLst>
          </p:nvPr>
        </p:nvGraphicFramePr>
        <p:xfrm>
          <a:off x="949910" y="684917"/>
          <a:ext cx="10139794" cy="5333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974">
                  <a:extLst>
                    <a:ext uri="{9D8B030D-6E8A-4147-A177-3AD203B41FA5}">
                      <a16:colId xmlns:a16="http://schemas.microsoft.com/office/drawing/2014/main" val="1901587369"/>
                    </a:ext>
                  </a:extLst>
                </a:gridCol>
                <a:gridCol w="3475948">
                  <a:extLst>
                    <a:ext uri="{9D8B030D-6E8A-4147-A177-3AD203B41FA5}">
                      <a16:colId xmlns:a16="http://schemas.microsoft.com/office/drawing/2014/main" val="984692939"/>
                    </a:ext>
                  </a:extLst>
                </a:gridCol>
                <a:gridCol w="4925872">
                  <a:extLst>
                    <a:ext uri="{9D8B030D-6E8A-4147-A177-3AD203B41FA5}">
                      <a16:colId xmlns:a16="http://schemas.microsoft.com/office/drawing/2014/main" val="3394823148"/>
                    </a:ext>
                  </a:extLst>
                </a:gridCol>
              </a:tblGrid>
              <a:tr h="192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0520"/>
                  </a:ext>
                </a:extLst>
              </a:tr>
              <a:tr h="1521014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модели сети бизнес-процессов организации в системе Business Studio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реализации программы является: формирование навыков построения системы показателей для ключевых бизнес-процессов; освоение современных инструментальных системам для моделирования и анализа процессов в социально-экономических системах (СЭС); получение навыков описания и моделирования процессов СЭС.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Основными задачами изучения дисциплины являются: освоение интерфейса программы Business Studio и разработка сбалансированной системы показателей, организационной структуры, объектов деятельности; создание процессной модели деятельности организации; проектирование системы управления, разработка системы менеджмента качества; представление с графических объектах различные стороны исходной системы.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0333"/>
                  </a:ext>
                </a:extLst>
              </a:tr>
              <a:tr h="1904481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и анализ бизнес-процессов СЭС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реализации программы является: формирование представления о сущности процессного подхода в управлении предприятием; освоение знаний, умений и навыков в области процессного менеджмента с применением современных методов и средств моделирования, оптимизации и автоматизаций бизнес-процессов предприятия, выбора и построение адекватной модели.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Основными задачами изучения дисциплины являются: формирование понятийного аппарат, составляющий основу проектирования архитектуры организации, базирующийся на теории систем и системном анализе; раскрыть основные методы системного и процессного подхода; раскрыть основные этапы реинжиниринга бизнес-процессов в среде Business Studio; ознакомить с методологией разработки бизнес-процессов; сформировать навыки использования инструментальных средств поддержки организационного проектирования и реинжиниринга бизнес-процессов в профессиональной деятельности 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35815"/>
                  </a:ext>
                </a:extLst>
              </a:tr>
              <a:tr h="1712747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и управление рисками при внедрении бизнес-процессов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реализации программы является: изучение теоретических основ управления рисками, основных принципов и методов оценки рисков, освоения практических навыков принятия решений в условиях риска и неопределенности. </a:t>
                      </a:r>
                    </a:p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задачи изучения дисциплины: овладеть профессиональной терминологией в сфере оценки и управления рисками при внедрении бизнес-процессов;  провести классификацию рисков и рассмотреть факторы, влияющие на риск;  научиться составлять реестра возможных рисков и строить карту рисков; ознакомиться с основными положениями современной теории рисков; освоить методы количественной и качественной оценки рисков;  освоить методы учета рисков инвестиционного проекта;  изучить существующие методы управления рисками</a:t>
                      </a: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3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36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380C-559E-42E3-EC3C-9A1AB18F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264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программы </a:t>
            </a:r>
            <a:endParaRPr lang="ru-RU" b="1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FE9ABF-AA23-AFA8-328A-E9837A27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64412D-C036-81E2-B240-394592A4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08F8E03-7E97-46F8-149E-61DC59FD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281367"/>
              </p:ext>
            </p:extLst>
          </p:nvPr>
        </p:nvGraphicFramePr>
        <p:xfrm>
          <a:off x="1013570" y="798991"/>
          <a:ext cx="10591621" cy="4960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254">
                  <a:extLst>
                    <a:ext uri="{9D8B030D-6E8A-4147-A177-3AD203B41FA5}">
                      <a16:colId xmlns:a16="http://schemas.microsoft.com/office/drawing/2014/main" val="1901587369"/>
                    </a:ext>
                  </a:extLst>
                </a:gridCol>
                <a:gridCol w="4580878">
                  <a:extLst>
                    <a:ext uri="{9D8B030D-6E8A-4147-A177-3AD203B41FA5}">
                      <a16:colId xmlns:a16="http://schemas.microsoft.com/office/drawing/2014/main" val="984692939"/>
                    </a:ext>
                  </a:extLst>
                </a:gridCol>
                <a:gridCol w="4536489">
                  <a:extLst>
                    <a:ext uri="{9D8B030D-6E8A-4147-A177-3AD203B41FA5}">
                      <a16:colId xmlns:a16="http://schemas.microsoft.com/office/drawing/2014/main" val="3394823148"/>
                    </a:ext>
                  </a:extLst>
                </a:gridCol>
              </a:tblGrid>
              <a:tr h="52952">
                <a:tc>
                  <a:txBody>
                    <a:bodyPr/>
                    <a:lstStyle/>
                    <a:p>
                      <a:pPr marL="144000"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0520"/>
                  </a:ext>
                </a:extLst>
              </a:tr>
              <a:tr h="2201976">
                <a:tc>
                  <a:txBody>
                    <a:bodyPr/>
                    <a:lstStyle/>
                    <a:p>
                      <a:pPr marL="144000" indent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Стратегическое управление СЭС 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Целью реализации программы является: </a:t>
                      </a: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универсальных, общепрофессиональных и профессиональных компетенций в сфере стратегического управления социально-экономическими системами; изучение теоретико-методологических основ стратегического управления на базе процессного подхода; овладение знаниями в области стратегического планирования и управления бизнес-процессами предприятия; приобретение навыков использования технологий стратегического планирования и управления социально-экономическим развитием предприятий, а также навыков принятия управленческих решений на основе полученных знаний.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Основными задачами изучения дисциплины являются: </a:t>
                      </a: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изучение теоретико-методологических основ стратегического управления социально-экономической системой на основе процессного подхода; формирование знаний в области стратегического планирования и управления; формирование практических навыков анализа, разработки, обоснования и реализации стратегии организации; освоение навыков использования технологии стратегического управления на основе процессного подхода.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0333"/>
                  </a:ext>
                </a:extLst>
              </a:tr>
              <a:tr h="2575540">
                <a:tc>
                  <a:txBody>
                    <a:bodyPr/>
                    <a:lstStyle/>
                    <a:p>
                      <a:pPr marL="144000" indent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организацией на основе бизнес-процессов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Целью реализации программы является: </a:t>
                      </a:r>
                      <a:r>
                        <a:rPr lang="ru-RU" sz="12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теоретических и методологических знаний в области исследования и совершенствования существующих в организации процессов управления. Приобретение навыков и умений по разработке, описанию и моделированию бизнес-процессов управления.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задачи изучения дисциплины</a:t>
                      </a: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управления и оптимизации функционирования ИТ-инфраструктуры предприятия в рамках сформулированной стратегии его развития; изучение теоретических основ построения и применения моделирования для исследования бизнес-процессов предприятий, формирование навыков использования программных средств моделирования бизнес-процессов при решении задач управления предприятием (организацией, учреждением);применения инструментальных средств моделирования при исследовании и проектировании бизнес-процессов предприятия; использования функционально- и процессно-ориентированных подходов к моделированию бизнес-систем и процессов.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35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89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CDFB2-38AC-9156-68AD-DB1E7420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592266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Базы практики</a:t>
            </a:r>
            <a:endParaRPr lang="ru-RU" sz="1800" b="1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0DB665-AFDE-39B3-6FEC-A5B0AC9D5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465" y="1775318"/>
            <a:ext cx="9784080" cy="4206240"/>
          </a:xfrm>
        </p:spPr>
        <p:txBody>
          <a:bodyPr/>
          <a:lstStyle/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ПАО Сбербанк России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ПАО КБ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УБРИР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Союз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Южно-Уральская торгово-промышленная палата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en-US" alt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Бит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360F85-250A-E324-5E77-1A00F001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EAD22-7152-2069-EDE8-F6C46C95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9</a:t>
            </a:fld>
            <a:endParaRPr lang="ru-RU"/>
          </a:p>
        </p:txBody>
      </p:sp>
      <p:pic>
        <p:nvPicPr>
          <p:cNvPr id="4106" name="Рисунок 11">
            <a:extLst>
              <a:ext uri="{FF2B5EF4-FFF2-40B4-BE49-F238E27FC236}">
                <a16:creationId xmlns:a16="http://schemas.microsoft.com/office/drawing/2014/main" id="{5164B1A1-45F4-9A6B-4C6D-2BC7B3C8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51" y="1775318"/>
            <a:ext cx="1374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Рисунок 13">
            <a:extLst>
              <a:ext uri="{FF2B5EF4-FFF2-40B4-BE49-F238E27FC236}">
                <a16:creationId xmlns:a16="http://schemas.microsoft.com/office/drawing/2014/main" id="{512331C8-208B-F878-D9C3-75ABCA2F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73" y="2837622"/>
            <a:ext cx="9874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Рисунок 15">
            <a:extLst>
              <a:ext uri="{FF2B5EF4-FFF2-40B4-BE49-F238E27FC236}">
                <a16:creationId xmlns:a16="http://schemas.microsoft.com/office/drawing/2014/main" id="{6F83AEBC-5CBB-408E-276C-11B8CD4B5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74" y="3732250"/>
            <a:ext cx="784225" cy="10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Рисунок 17">
            <a:extLst>
              <a:ext uri="{FF2B5EF4-FFF2-40B4-BE49-F238E27FC236}">
                <a16:creationId xmlns:a16="http://schemas.microsoft.com/office/drawing/2014/main" id="{9D2E22BD-0CAB-3529-DAFC-2864A65A8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51" y="5028906"/>
            <a:ext cx="16573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ABB601C4-91CB-E44F-0AEA-EB861FCF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627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637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107</TotalTime>
  <Words>1466</Words>
  <Application>Microsoft Office PowerPoint</Application>
  <PresentationFormat>Широкоэкранный</PresentationFormat>
  <Paragraphs>131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Corbel</vt:lpstr>
      <vt:lpstr>Symbol</vt:lpstr>
      <vt:lpstr>Times New Roman</vt:lpstr>
      <vt:lpstr>Wingdings</vt:lpstr>
      <vt:lpstr>Окаймление</vt:lpstr>
      <vt:lpstr>ОРГАНИЗАЦИЯ И ВНЕДРЕНИЕ  БИЗНЕС-ПРОЦЕССОВ </vt:lpstr>
      <vt:lpstr>Цель и задачи программы</vt:lpstr>
      <vt:lpstr>По результатам освоения программы специалист будет </vt:lpstr>
      <vt:lpstr>Руководитель ДППП ИТ-профиля  «Организация и внедрение бизнес-процессов» </vt:lpstr>
      <vt:lpstr>Авторы и преподаватели ДПП ИТ-профиля   «Организация и внедрение бизнес-процессов» </vt:lpstr>
      <vt:lpstr>  Срок реализации программы - 9 месяцев.  Очная форма обучения в группах. </vt:lpstr>
      <vt:lpstr>Структура программы </vt:lpstr>
      <vt:lpstr>Структура программы </vt:lpstr>
      <vt:lpstr>Базы практики</vt:lpstr>
      <vt:lpstr>ИТОГОВАЯ АТТЕСТАЦИЯ</vt:lpstr>
      <vt:lpstr>РЕЗЮМЕ и ПЕРСПЕКТИВЫ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ВНЕДРЕНИЕ  БИЗНЕС-ПРОЦЕССОВ</dc:title>
  <dc:creator>Татьяна Сергеевна Хомякова</dc:creator>
  <cp:lastModifiedBy>Бирюкова Дарья Вячеславовна</cp:lastModifiedBy>
  <cp:revision>4</cp:revision>
  <dcterms:created xsi:type="dcterms:W3CDTF">2023-09-04T12:32:51Z</dcterms:created>
  <dcterms:modified xsi:type="dcterms:W3CDTF">2023-09-06T11:38:01Z</dcterms:modified>
</cp:coreProperties>
</file>