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1"/>
  </p:notesMasterIdLst>
  <p:sldIdLst>
    <p:sldId id="466" r:id="rId2"/>
    <p:sldId id="467" r:id="rId3"/>
    <p:sldId id="402" r:id="rId4"/>
    <p:sldId id="468" r:id="rId5"/>
    <p:sldId id="469" r:id="rId6"/>
    <p:sldId id="470" r:id="rId7"/>
    <p:sldId id="471" r:id="rId8"/>
    <p:sldId id="472" r:id="rId9"/>
    <p:sldId id="473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105" d="100"/>
          <a:sy n="105" d="100"/>
        </p:scale>
        <p:origin x="18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BE8D04-4088-4EAB-AC35-B6C560A5F41D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2519A0-5B06-43C4-A087-5E618F6118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22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1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2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32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6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6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5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3AB9F-9B26-4F3C-AD15-D705747B8E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6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ц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47963"/>
            <a:ext cx="3325045" cy="1440160"/>
          </a:xfrm>
          <a:prstGeom prst="rect">
            <a:avLst/>
          </a:prstGeom>
        </p:spPr>
      </p:pic>
      <p:sp>
        <p:nvSpPr>
          <p:cNvPr id="20" name="Номер слайда 6"/>
          <p:cNvSpPr txBox="1"/>
          <p:nvPr/>
        </p:nvSpPr>
        <p:spPr>
          <a:xfrm>
            <a:off x="6795201" y="6396195"/>
            <a:ext cx="2091624" cy="3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33BDB8C-06D5-4EBC-83B5-E996F8E704CB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80604020202020204" pitchFamily="34" charset="0"/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80604020202020204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07504" y="6461080"/>
            <a:ext cx="2336385" cy="235352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07904" y="4869161"/>
            <a:ext cx="5328593" cy="1368152"/>
          </a:xfrm>
        </p:spPr>
        <p:txBody>
          <a:bodyPr anchor="ctr"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0234" y="5742159"/>
            <a:ext cx="29787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spc="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ВЫСШАЯ ШКОЛА ЭЛЕКТРОНИКИ И КОМПЬЮТЕРНЫХ НАУК</a:t>
            </a:r>
          </a:p>
          <a:p>
            <a:r>
              <a:rPr lang="ru-RU" sz="900" spc="-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Кафедра «Радиоэлектроника и системы связи</a:t>
            </a:r>
            <a:r>
              <a:rPr lang="ru-RU" sz="900" spc="-2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(РЭСС)</a:t>
            </a:r>
            <a:endParaRPr lang="ru-RU" sz="800" spc="-20" baseline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59832" y="4438945"/>
            <a:ext cx="5976665" cy="331867"/>
          </a:xfrm>
        </p:spPr>
        <p:txBody>
          <a:bodyPr anchor="t"/>
          <a:lstStyle>
            <a:lvl1pPr algn="r">
              <a:defRPr sz="2000" b="0" kern="0" spc="0" baseline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372200" y="6453831"/>
            <a:ext cx="2057400" cy="365125"/>
          </a:xfrm>
        </p:spPr>
        <p:txBody>
          <a:bodyPr anchor="t"/>
          <a:lstStyle>
            <a:lvl1pPr algn="r"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smtClean="0"/>
              <a:t>04.09.2023</a:t>
            </a: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B3A2081-3B87-BDE7-FEC0-E41633382314}"/>
              </a:ext>
            </a:extLst>
          </p:cNvPr>
          <p:cNvCxnSpPr/>
          <p:nvPr userDrawn="1"/>
        </p:nvCxnSpPr>
        <p:spPr>
          <a:xfrm>
            <a:off x="3707904" y="4869161"/>
            <a:ext cx="53285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9E47021-A0CF-3813-5C18-64984C20054B}"/>
              </a:ext>
            </a:extLst>
          </p:cNvPr>
          <p:cNvCxnSpPr/>
          <p:nvPr userDrawn="1"/>
        </p:nvCxnSpPr>
        <p:spPr>
          <a:xfrm>
            <a:off x="3707903" y="6453336"/>
            <a:ext cx="53285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970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4478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543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5340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8039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22039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2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05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5" y="108249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8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7" y="6309321"/>
            <a:ext cx="4644808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67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22039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2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50" b="1" i="0" u="none" strike="noStrike" kern="1200" cap="none" spc="30" normalizeH="0" baseline="0" noProof="0" dirty="0">
                  <a:ln>
                    <a:noFill/>
                  </a:ln>
                  <a:solidFill>
                    <a:srgbClr val="204194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Южно-Уральский государственный университет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50" b="0" i="0" u="none" strike="noStrike" kern="1200" cap="none" spc="30" normalizeH="0" baseline="0" noProof="0" dirty="0">
                  <a:ln>
                    <a:noFill/>
                  </a:ln>
                  <a:solidFill>
                    <a:srgbClr val="204194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Национальный исследовательский университет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50" b="0" i="0" u="none" strike="noStrike" kern="1200" cap="none" spc="30" normalizeH="0" baseline="0" noProof="0" dirty="0">
                  <a:ln>
                    <a:noFill/>
                  </a:ln>
                  <a:solidFill>
                    <a:srgbClr val="204194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1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5" y="108249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8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7" y="6309321"/>
            <a:ext cx="4644808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204194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Южно-Уральский государственный университет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30" normalizeH="0" baseline="0" noProof="0" dirty="0">
                  <a:ln>
                    <a:noFill/>
                  </a:ln>
                  <a:solidFill>
                    <a:srgbClr val="204194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Национальный исследовательский университет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1200" cap="none" spc="30" normalizeH="0" baseline="0" noProof="0" dirty="0">
                  <a:ln>
                    <a:noFill/>
                  </a:ln>
                  <a:solidFill>
                    <a:srgbClr val="204194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315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22039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2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18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ой 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29000">
                <a:srgbClr val="25489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661" y="1361073"/>
            <a:ext cx="8830923" cy="4526405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57464" y="6289862"/>
            <a:ext cx="2057400" cy="365125"/>
          </a:xfrm>
        </p:spPr>
        <p:txBody>
          <a:bodyPr anchor="t"/>
          <a:lstStyle>
            <a:lvl1pPr algn="r"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2057" y="6377925"/>
            <a:ext cx="416282" cy="365125"/>
          </a:xfrm>
        </p:spPr>
        <p:txBody>
          <a:bodyPr anchor="b"/>
          <a:lstStyle>
            <a:lvl1pPr>
              <a:defRPr sz="1000" b="1">
                <a:solidFill>
                  <a:srgbClr val="204194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156539" y="759777"/>
            <a:ext cx="8830923" cy="496116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661" y="6251170"/>
            <a:ext cx="4323035" cy="61963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355976" y="6289862"/>
            <a:ext cx="0" cy="52351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90588" y="6222256"/>
            <a:ext cx="2269645" cy="518027"/>
          </a:xfrm>
        </p:spPr>
        <p:txBody>
          <a:bodyPr anchor="t"/>
          <a:lstStyle>
            <a:lvl1pPr algn="l">
              <a:defRPr sz="1000" b="0" kern="0" spc="0" baseline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32240" y="6289862"/>
            <a:ext cx="0" cy="52351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10878" y="1"/>
            <a:ext cx="9154878" cy="632309"/>
          </a:xfrm>
          <a:prstGeom prst="rect">
            <a:avLst/>
          </a:prstGeom>
          <a:gradFill flip="none" rotWithShape="1">
            <a:gsLst>
              <a:gs pos="76000">
                <a:srgbClr val="254896"/>
              </a:gs>
              <a:gs pos="88000">
                <a:srgbClr val="94A4CC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Единая система конструкторской документации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5EC6C-D118-00A7-5517-9322EEFE10CC}"/>
              </a:ext>
            </a:extLst>
          </p:cNvPr>
          <p:cNvSpPr txBox="1"/>
          <p:nvPr userDrawn="1"/>
        </p:nvSpPr>
        <p:spPr>
          <a:xfrm>
            <a:off x="1108411" y="6251170"/>
            <a:ext cx="3240360" cy="584775"/>
          </a:xfrm>
          <a:prstGeom prst="rect">
            <a:avLst/>
          </a:prstGeom>
          <a:solidFill>
            <a:srgbClr val="254896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университет</a:t>
            </a:r>
          </a:p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университет</a:t>
            </a:r>
          </a:p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электроники и компьютерных наук</a:t>
            </a:r>
          </a:p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«Радиоэлектроника и системы связи»</a:t>
            </a:r>
          </a:p>
        </p:txBody>
      </p:sp>
    </p:spTree>
    <p:extLst>
      <p:ext uri="{BB962C8B-B14F-4D97-AF65-F5344CB8AC3E}">
        <p14:creationId xmlns:p14="http://schemas.microsoft.com/office/powerpoint/2010/main" val="29542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5" y="108249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8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7" y="6309321"/>
            <a:ext cx="4644808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7" y="6309321"/>
            <a:ext cx="4644808" cy="511862"/>
            <a:chOff x="125065" y="6053914"/>
            <a:chExt cx="6532157" cy="76727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05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22039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2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916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5" y="108249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8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7" y="6309321"/>
            <a:ext cx="4644808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15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22039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2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901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5" y="108249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8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5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7" y="6309321"/>
            <a:ext cx="4644808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43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5137-9199-4112-9C0B-3C1E1A1C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0" y="136524"/>
            <a:ext cx="8835298" cy="544513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76796-DC8C-47B3-AAF9-A8B25C00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4" y="922038"/>
            <a:ext cx="8818912" cy="4850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85DC-EC33-4EBC-9C1F-A2B403C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4056" y="6356351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2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2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5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9DE8FBF0-5CAA-058A-3AAD-C9A12E9384A2}"/>
              </a:ext>
            </a:extLst>
          </p:cNvPr>
          <p:cNvCxnSpPr/>
          <p:nvPr userDrawn="1"/>
        </p:nvCxnSpPr>
        <p:spPr>
          <a:xfrm>
            <a:off x="145662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C61A5F1A-098E-A50A-80C0-5EE59F7934ED}"/>
              </a:ext>
            </a:extLst>
          </p:cNvPr>
          <p:cNvCxnSpPr/>
          <p:nvPr userDrawn="1"/>
        </p:nvCxnSpPr>
        <p:spPr>
          <a:xfrm>
            <a:off x="145662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A935910-E657-19DD-7068-72CFA98091E8}"/>
              </a:ext>
            </a:extLst>
          </p:cNvPr>
          <p:cNvGrpSpPr/>
          <p:nvPr userDrawn="1"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8D2180D-BB7F-9460-515F-DBD931046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DF6EA8-09AA-50BD-0D7F-6DE12C55E03B}"/>
                </a:ext>
              </a:extLst>
            </p:cNvPr>
            <p:cNvSpPr txBox="1"/>
            <p:nvPr userDrawn="1"/>
          </p:nvSpPr>
          <p:spPr>
            <a:xfrm>
              <a:off x="1338379" y="6130545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10" name="Straight Connector 10">
              <a:extLst>
                <a:ext uri="{FF2B5EF4-FFF2-40B4-BE49-F238E27FC236}">
                  <a16:creationId xmlns:a16="http://schemas.microsoft.com/office/drawing/2014/main" id="{AE2A9D26-AE47-21B9-E34C-237F960C251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3788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726E-49C7-4410-88AD-A8932D9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4" y="108248"/>
            <a:ext cx="8702056" cy="645511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i="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0C31C-3BBA-4771-A759-161051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7200" y="6384627"/>
            <a:ext cx="2057400" cy="365125"/>
          </a:xfrm>
        </p:spPr>
        <p:txBody>
          <a:bodyPr/>
          <a:lstStyle>
            <a:lvl1pPr>
              <a:defRPr lang="ru-RU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5E0979-7476-433D-9AD4-071B478A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4" y="908720"/>
            <a:ext cx="87020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F23E0D-991E-403E-9EED-D6A80E2A85F4}"/>
              </a:ext>
            </a:extLst>
          </p:cNvPr>
          <p:cNvGrpSpPr/>
          <p:nvPr/>
        </p:nvGrpSpPr>
        <p:grpSpPr>
          <a:xfrm>
            <a:off x="125065" y="6309321"/>
            <a:ext cx="4644809" cy="511862"/>
            <a:chOff x="125065" y="6053914"/>
            <a:chExt cx="6532157" cy="7672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BCE1C8B-8E09-4DB9-B95B-21A885AD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CC1FE-0F02-4AE2-8514-F100E68C52E6}"/>
                </a:ext>
              </a:extLst>
            </p:cNvPr>
            <p:cNvSpPr txBox="1"/>
            <p:nvPr/>
          </p:nvSpPr>
          <p:spPr>
            <a:xfrm>
              <a:off x="1312854" y="6053914"/>
              <a:ext cx="5344368" cy="76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06A7EB29-86F9-4302-AF78-7F137C97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1CE37B5-3197-B7C3-D800-4C2B8879D3D0}"/>
              </a:ext>
            </a:extLst>
          </p:cNvPr>
          <p:cNvGrpSpPr/>
          <p:nvPr userDrawn="1"/>
        </p:nvGrpSpPr>
        <p:grpSpPr>
          <a:xfrm>
            <a:off x="125065" y="6309321"/>
            <a:ext cx="4644809" cy="511862"/>
            <a:chOff x="125065" y="6053914"/>
            <a:chExt cx="6532157" cy="76727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8309845-D7EF-8D38-227A-AFCFC22A1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646EE7-0725-CC33-F13D-BEA5A0DBB9C6}"/>
                </a:ext>
              </a:extLst>
            </p:cNvPr>
            <p:cNvSpPr txBox="1"/>
            <p:nvPr userDrawn="1"/>
          </p:nvSpPr>
          <p:spPr>
            <a:xfrm>
              <a:off x="1312854" y="6053914"/>
              <a:ext cx="5344368" cy="76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70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70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5DD5FB66-6745-308D-D212-1BBF5B96934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1792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ой Обыч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0878" y="1"/>
            <a:ext cx="9154878" cy="632309"/>
          </a:xfrm>
          <a:prstGeom prst="rect">
            <a:avLst/>
          </a:prstGeom>
          <a:gradFill flip="none" rotWithShape="1">
            <a:gsLst>
              <a:gs pos="76000">
                <a:srgbClr val="254896"/>
              </a:gs>
              <a:gs pos="88000">
                <a:srgbClr val="94A4CC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Основы 3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моделирования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29000">
                <a:srgbClr val="25489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57464" y="6289862"/>
            <a:ext cx="2057400" cy="365125"/>
          </a:xfrm>
        </p:spPr>
        <p:txBody>
          <a:bodyPr anchor="t"/>
          <a:lstStyle>
            <a:lvl1pPr algn="r"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2057" y="6377925"/>
            <a:ext cx="416282" cy="365125"/>
          </a:xfrm>
        </p:spPr>
        <p:txBody>
          <a:bodyPr anchor="b"/>
          <a:lstStyle>
            <a:lvl1pPr>
              <a:defRPr sz="1000" b="1">
                <a:solidFill>
                  <a:srgbClr val="204194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55976" y="6289862"/>
            <a:ext cx="0" cy="52351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90588" y="6222256"/>
            <a:ext cx="2269645" cy="518027"/>
          </a:xfrm>
        </p:spPr>
        <p:txBody>
          <a:bodyPr anchor="t"/>
          <a:lstStyle>
            <a:lvl1pPr algn="l">
              <a:defRPr sz="1000" b="0" kern="0" spc="0" baseline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32240" y="6289862"/>
            <a:ext cx="0" cy="52351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3DDCC8-645F-1E81-61EE-7BD4B794A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661" y="6251170"/>
            <a:ext cx="4323035" cy="619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4EB1F-ED6B-DB28-C9CD-C57850BE877C}"/>
              </a:ext>
            </a:extLst>
          </p:cNvPr>
          <p:cNvSpPr txBox="1"/>
          <p:nvPr userDrawn="1"/>
        </p:nvSpPr>
        <p:spPr>
          <a:xfrm>
            <a:off x="1108411" y="6251170"/>
            <a:ext cx="3240360" cy="584775"/>
          </a:xfrm>
          <a:prstGeom prst="rect">
            <a:avLst/>
          </a:prstGeom>
          <a:solidFill>
            <a:srgbClr val="254896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университет</a:t>
            </a:r>
          </a:p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университет</a:t>
            </a:r>
          </a:p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электроники и компьютерных наук</a:t>
            </a:r>
          </a:p>
          <a:p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«Радиоэлектроника и системы связи»</a:t>
            </a:r>
          </a:p>
        </p:txBody>
      </p:sp>
    </p:spTree>
    <p:extLst>
      <p:ext uri="{BB962C8B-B14F-4D97-AF65-F5344CB8AC3E}">
        <p14:creationId xmlns:p14="http://schemas.microsoft.com/office/powerpoint/2010/main" val="26694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ой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057400" cy="365125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smtClean="0"/>
              <a:t>04.09.2023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8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04.09.2023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18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3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3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6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24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71F1D24D-2082-4C38-8751-2B8244C1E8CC}"/>
              </a:ext>
            </a:extLst>
          </p:cNvPr>
          <p:cNvCxnSpPr/>
          <p:nvPr/>
        </p:nvCxnSpPr>
        <p:spPr>
          <a:xfrm>
            <a:off x="145662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635ECBD2-DD59-4BE1-9AD8-8A3533378D21}"/>
              </a:ext>
            </a:extLst>
          </p:cNvPr>
          <p:cNvCxnSpPr/>
          <p:nvPr/>
        </p:nvCxnSpPr>
        <p:spPr>
          <a:xfrm>
            <a:off x="145662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64B50AD-4746-45FD-B907-419A15E19F0C}"/>
              </a:ext>
            </a:extLst>
          </p:cNvPr>
          <p:cNvGrpSpPr/>
          <p:nvPr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E0B97CD-57F3-4987-8564-39F5294C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B01172-D700-4521-86F2-832AA1F9ABAE}"/>
                </a:ext>
              </a:extLst>
            </p:cNvPr>
            <p:cNvSpPr txBox="1"/>
            <p:nvPr/>
          </p:nvSpPr>
          <p:spPr>
            <a:xfrm>
              <a:off x="1338379" y="6130545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30" name="Straight Connector 10">
              <a:extLst>
                <a:ext uri="{FF2B5EF4-FFF2-40B4-BE49-F238E27FC236}">
                  <a16:creationId xmlns:a16="http://schemas.microsoft.com/office/drawing/2014/main" id="{4394A4A8-2290-4086-A1D5-F5879F679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1D08FE70-EBE2-E68D-7335-89FF97CD7B22}"/>
              </a:ext>
            </a:extLst>
          </p:cNvPr>
          <p:cNvCxnSpPr/>
          <p:nvPr userDrawn="1"/>
        </p:nvCxnSpPr>
        <p:spPr>
          <a:xfrm>
            <a:off x="145662" y="743000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>
            <a:extLst>
              <a:ext uri="{FF2B5EF4-FFF2-40B4-BE49-F238E27FC236}">
                <a16:creationId xmlns:a16="http://schemas.microsoft.com/office/drawing/2014/main" id="{7D5DD057-6EE1-7454-1237-EA18AC487C0D}"/>
              </a:ext>
            </a:extLst>
          </p:cNvPr>
          <p:cNvCxnSpPr/>
          <p:nvPr userDrawn="1"/>
        </p:nvCxnSpPr>
        <p:spPr>
          <a:xfrm>
            <a:off x="145662" y="6014946"/>
            <a:ext cx="8852677" cy="10758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96CE0A1-7810-F78A-ADA3-AB7FF5459DA2}"/>
              </a:ext>
            </a:extLst>
          </p:cNvPr>
          <p:cNvGrpSpPr/>
          <p:nvPr userDrawn="1"/>
        </p:nvGrpSpPr>
        <p:grpSpPr>
          <a:xfrm>
            <a:off x="125065" y="6108410"/>
            <a:ext cx="6557682" cy="712777"/>
            <a:chOff x="125065" y="6108410"/>
            <a:chExt cx="6557682" cy="71277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D269A48A-BCC4-F898-13B9-B06FB6AB3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5065" y="6108410"/>
              <a:ext cx="1062559" cy="71277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DCE1F5-9FCB-CB9B-D5DC-A3BF3A29E52B}"/>
                </a:ext>
              </a:extLst>
            </p:cNvPr>
            <p:cNvSpPr txBox="1"/>
            <p:nvPr userDrawn="1"/>
          </p:nvSpPr>
          <p:spPr>
            <a:xfrm>
              <a:off x="1338379" y="6130545"/>
              <a:ext cx="534436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50" b="1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Южно-Уральский государственный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Национальный исследовательский университет</a:t>
              </a:r>
            </a:p>
            <a:p>
              <a:pPr>
                <a:lnSpc>
                  <a:spcPct val="120000"/>
                </a:lnSpc>
              </a:pPr>
              <a:r>
                <a:rPr lang="ru-RU" sz="950" spc="30" baseline="0" dirty="0">
                  <a:solidFill>
                    <a:srgbClr val="204194"/>
                  </a:solidFill>
                  <a:latin typeface="Roboto Slab" pitchFamily="2" charset="0"/>
                  <a:ea typeface="Roboto Slab" pitchFamily="2" charset="0"/>
                </a:rPr>
                <a:t>Высшая школа электроники и компьютерных наук</a:t>
              </a:r>
            </a:p>
          </p:txBody>
        </p:sp>
        <p:cxnSp>
          <p:nvCxnSpPr>
            <p:cNvPr id="36" name="Straight Connector 10">
              <a:extLst>
                <a:ext uri="{FF2B5EF4-FFF2-40B4-BE49-F238E27FC236}">
                  <a16:creationId xmlns:a16="http://schemas.microsoft.com/office/drawing/2014/main" id="{9789E818-5D89-273A-D219-690A26519E4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94961" y="6111227"/>
              <a:ext cx="6739" cy="610249"/>
            </a:xfrm>
            <a:prstGeom prst="line">
              <a:avLst/>
            </a:prstGeom>
            <a:ln w="19050">
              <a:solidFill>
                <a:srgbClr val="2647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63443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258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58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40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DB8C-06D5-4EBC-83B5-E996F8E70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46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87912-9DF2-4099-96A0-16E7159BB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</p:sldLayoutIdLst>
  <p:transition spd="slow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07904" y="4869161"/>
            <a:ext cx="5328593" cy="158467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Дополнительная профессиональная программа переподготовки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«ОСНОВЫ 3</a:t>
            </a:r>
            <a:r>
              <a:rPr lang="en-US" sz="2000" dirty="0"/>
              <a:t>D</a:t>
            </a:r>
            <a:r>
              <a:rPr lang="ru-RU" sz="2000" dirty="0"/>
              <a:t> МОДЕЛИРОВАНИЯ»</a:t>
            </a:r>
            <a:br>
              <a:rPr lang="ru-RU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Руководитель Суворов П.В.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B8B4A5-526B-DF81-ED52-C39AE7627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57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Цель программы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приобретение слушателями компетенций по созданию, обработке и использованию 3D моделей при решении задач проектирования объектов различного назначения в области машиностроения и радиоэлектроники.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Задачи программы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ознакомление слушателей с широко используемыми в настоящий момент и перспективными методами построения 3D моделей, системами трёхмерного моделирования, обучение слушателей созданию 3D-моделей с помощью компьютерных технологий, созданию трёхмерных сборочных единиц и оформлению документации согласно требованиям ЕСКД. Приобретение новых компетенций в рамках имеющейся квалификации, необходимых для профессиональной деятельности в сфере машиностроения, приборостроения и робототехники, получение навыков 3D моделирования, создания 3D сборок и оформления 2D-чертежей.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Приобретение по итогам прохождения ДПП новой квалификации 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«Специалист по 3D моделированию»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306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Руководитель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Суворов Павел Владимирович, старший преподаватель кафедры Радиоэлектроники и систем связи Южно-Уральского государственного университета (национального исследовательского университета), научно-педагогический стаж 31 год.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Преподаватели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Кудрин Леонид Петрович, доцент, научно-педагогический стаж 45 лет.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Ершов Алексей Валентинович, доцент, научно-педагогический стаж 20 лет.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Зотов Андрей Васильевич, доцент, научно-педагогический стаж 20 лет.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Думчев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Иван Анатольевич, старший преподаватель, научно-педагогический стаж 20 лет.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0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Срок реализации -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месяцев.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Формы обучения и режимы занятий: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 группах, очно-заочная, 4 раз в мес.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5" name="Таблица 45">
            <a:extLst>
              <a:ext uri="{FF2B5EF4-FFF2-40B4-BE49-F238E27FC236}">
                <a16:creationId xmlns:a16="http://schemas.microsoft.com/office/drawing/2014/main" id="{52080DB3-3B38-D371-AE6B-390DD9FA3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44316"/>
              </p:ext>
            </p:extLst>
          </p:nvPr>
        </p:nvGraphicFramePr>
        <p:xfrm>
          <a:off x="363186" y="1627762"/>
          <a:ext cx="852929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977">
                  <a:extLst>
                    <a:ext uri="{9D8B030D-6E8A-4147-A177-3AD203B41FA5}">
                      <a16:colId xmlns:a16="http://schemas.microsoft.com/office/drawing/2014/main" val="3259250887"/>
                    </a:ext>
                  </a:extLst>
                </a:gridCol>
                <a:gridCol w="990091">
                  <a:extLst>
                    <a:ext uri="{9D8B030D-6E8A-4147-A177-3AD203B41FA5}">
                      <a16:colId xmlns:a16="http://schemas.microsoft.com/office/drawing/2014/main" val="850313492"/>
                    </a:ext>
                  </a:extLst>
                </a:gridCol>
                <a:gridCol w="1218574">
                  <a:extLst>
                    <a:ext uri="{9D8B030D-6E8A-4147-A177-3AD203B41FA5}">
                      <a16:colId xmlns:a16="http://schemas.microsoft.com/office/drawing/2014/main" val="1676074350"/>
                    </a:ext>
                  </a:extLst>
                </a:gridCol>
                <a:gridCol w="1142413">
                  <a:extLst>
                    <a:ext uri="{9D8B030D-6E8A-4147-A177-3AD203B41FA5}">
                      <a16:colId xmlns:a16="http://schemas.microsoft.com/office/drawing/2014/main" val="3521361126"/>
                    </a:ext>
                  </a:extLst>
                </a:gridCol>
                <a:gridCol w="1197239">
                  <a:extLst>
                    <a:ext uri="{9D8B030D-6E8A-4147-A177-3AD203B41FA5}">
                      <a16:colId xmlns:a16="http://schemas.microsoft.com/office/drawing/2014/main" val="188569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дисциплины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часов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Лекции</a:t>
                      </a:r>
                    </a:p>
                    <a:p>
                      <a:pPr algn="ctr"/>
                      <a:r>
                        <a:rPr lang="ru-RU" dirty="0"/>
                        <a:t>(час)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Прак</a:t>
                      </a:r>
                      <a:r>
                        <a:rPr lang="ru-RU" dirty="0"/>
                        <a:t>-тики</a:t>
                      </a:r>
                      <a:br>
                        <a:rPr lang="ru-RU" dirty="0"/>
                      </a:br>
                      <a:r>
                        <a:rPr lang="ru-RU" dirty="0"/>
                        <a:t>(час)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СРС</a:t>
                      </a:r>
                    </a:p>
                    <a:p>
                      <a:pPr algn="ctr"/>
                      <a:r>
                        <a:rPr lang="ru-RU" dirty="0"/>
                        <a:t>(час)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38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Методы построения 3</a:t>
                      </a:r>
                      <a:r>
                        <a:rPr lang="en-US" dirty="0"/>
                        <a:t>D </a:t>
                      </a:r>
                      <a:r>
                        <a:rPr lang="ru-RU" dirty="0"/>
                        <a:t>моделей.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8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Построение ассоциативных 3D-сборок в системе Autodesk </a:t>
                      </a:r>
                      <a:r>
                        <a:rPr lang="ru-RU" dirty="0" err="1"/>
                        <a:t>Inventor</a:t>
                      </a:r>
                      <a:r>
                        <a:rPr lang="ru-RU" dirty="0"/>
                        <a:t> Professional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52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Оформление конструкторской документации в Autodesk </a:t>
                      </a:r>
                      <a:r>
                        <a:rPr lang="ru-RU" dirty="0" err="1"/>
                        <a:t>Inventor</a:t>
                      </a:r>
                      <a:r>
                        <a:rPr lang="ru-RU" dirty="0"/>
                        <a:t> Professional и Autodesk AutoCAD согласно ЕСКД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27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Производственная практика</a:t>
                      </a:r>
                      <a:br>
                        <a:rPr lang="ru-RU" dirty="0"/>
                      </a:br>
                      <a:r>
                        <a:rPr lang="ru-RU" dirty="0"/>
                        <a:t>«Использование </a:t>
                      </a:r>
                      <a:r>
                        <a:rPr lang="en-US" dirty="0"/>
                        <a:t>Autodesk Inventor Professional».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26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95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Методы построения 3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моделей.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Цель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формирование у обучающихся цифровых компетенций по применению знаний основных методов построения 3D моделей.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Задачи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дать понятие об основных объектах, используемых при построении 2D и 3D моделей;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методам параметризации объектов;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созданию простых и сложных 3D моделей;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сложить для обучающегося представление о вариантах применяемого программного обеспечения для трёхмерного моделирования;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научить обучающегося выбирать наиболее подходящий способ для создания 3D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3097933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Построение ассоциативных 3D-сборок в системе Autodesk </a:t>
            </a:r>
            <a:r>
              <a:rPr lang="ru-RU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Inventor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Professional.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Цель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формирование у обучающихся цифровых компетенций по применению знаний основных методов построения 3D моделей.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Задачи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дать понятие об основных способах взаимной ориентации 3D объектов при построении сборок;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методам наложения ассоциативных связей между 3D объектами;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созданию статических и динамических зависимостей между 3D объектами;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созданию анимации сборки разборки 3D изделий;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сложить для обучающегося представление о вариантах применяемого программного обеспечения для трёхмерного моделирования;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научить обучающегося выбирать наиболее подходящий способ для создания 3D сборок.</a:t>
            </a:r>
          </a:p>
        </p:txBody>
      </p:sp>
    </p:spTree>
    <p:extLst>
      <p:ext uri="{BB962C8B-B14F-4D97-AF65-F5344CB8AC3E}">
        <p14:creationId xmlns:p14="http://schemas.microsoft.com/office/powerpoint/2010/main" val="138506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Оформление конструкторской документации в Autodesk </a:t>
            </a:r>
            <a:r>
              <a:rPr lang="ru-RU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Inventor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Professional и Autodesk AutoCAD согласно ЕСКД.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Цель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формирование у обучающихся цифровых компетенций по применению знаний основных методов построения проекций, видов и разрезов 3D моделей.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Задачи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дать понятие о государственных стандартах оформления чертежей (ЕСКД);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методам оформления чертежей деталей;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методам оформления сборочных чертежей;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обучить созданию основных и проекционных видов, разрезов, сечений;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сложить для обучающегося представление о вариантах применяемого программного обеспечения для трёхмерного моделирования и оформления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3321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Производственная практика </a:t>
            </a:r>
            <a:b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«Использование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Autodesk Inventor Professional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».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Цель практики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-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закрепление и конкретизация результатов теоретического курса;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приобретение слушателями умений и навыков самостоятельной практической работы по созданию 3D моделей деталей и сборок, оформления документации в условиях разработки изделий конкретного предприятия;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Задачи практики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освоить применение Autodesk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Inventor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Professional при решении задач 3D моделирования в условиях конкретного предприятия,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освоить построение 3D моделей деталей с использованием Autodesk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Inventor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Professional,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освоить построение 3D сборок с использованием Autodesk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Inventor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Professional,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освоить оформление конструкторской документации с использованием Autodesk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Inventor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Professional.</a:t>
            </a:r>
          </a:p>
        </p:txBody>
      </p:sp>
    </p:spTree>
    <p:extLst>
      <p:ext uri="{BB962C8B-B14F-4D97-AF65-F5344CB8AC3E}">
        <p14:creationId xmlns:p14="http://schemas.microsoft.com/office/powerpoint/2010/main" val="15534835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04.09.2023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8457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Производственная практика </a:t>
            </a:r>
            <a:b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«Использование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Autodesk Inventor Professional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».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Места практики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-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 «Челябинский радиозавод «Полёт»; </a:t>
            </a:r>
          </a:p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- ООО «ПО «Компас»;</a:t>
            </a:r>
          </a:p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- ООО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Планар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»;</a:t>
            </a:r>
          </a:p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- …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Будущая специальность 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«Специалист по 3D моделированию»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з/п от 50000р</a:t>
            </a:r>
          </a:p>
        </p:txBody>
      </p:sp>
    </p:spTree>
    <p:extLst>
      <p:ext uri="{BB962C8B-B14F-4D97-AF65-F5344CB8AC3E}">
        <p14:creationId xmlns:p14="http://schemas.microsoft.com/office/powerpoint/2010/main" val="15595079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Моя тема ЮУрГУ РЭСС низ и верх с градиентом темная с фот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тема ЮУрГУ РЭСС низ и верх с градиентом темная с фото" id="{8D5DAF2D-AB28-4DB0-AE44-77928AE7CAF4}" vid="{62EE63AB-4EA1-467D-980C-088877FFA1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548</Words>
  <Application>Microsoft Office PowerPoint</Application>
  <PresentationFormat>Экран (4:3)</PresentationFormat>
  <Paragraphs>109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Roboto Slab</vt:lpstr>
      <vt:lpstr>Times New Roman</vt:lpstr>
      <vt:lpstr>Моя тема ЮУрГУ РЭСС низ и верх с градиентом темная с фото</vt:lpstr>
      <vt:lpstr>Дополнительная профессиональная программа переподготовки  «ОСНОВЫ 3D МОДЕЛИРОВАНИЯ»  Руководитель Суворов П.В.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КиПР ЮУрГУ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ЕСКД</dc:title>
  <dc:creator>Суворов П.В.</dc:creator>
  <cp:keywords>ЕСКД</cp:keywords>
  <dc:description>на основе материалов ЦАК СПбГАУ</dc:description>
  <cp:lastModifiedBy>sou</cp:lastModifiedBy>
  <cp:revision>215</cp:revision>
  <dcterms:created xsi:type="dcterms:W3CDTF">2008-11-08T21:51:31Z</dcterms:created>
  <dcterms:modified xsi:type="dcterms:W3CDTF">2023-09-04T13:20:38Z</dcterms:modified>
</cp:coreProperties>
</file>