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3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F9A4FBF-42D2-3ED8-2CDB-3ACF7EEFE0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E9AD8A-D42F-14C0-8213-08EBB13CD7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653C-DF61-459D-84E6-4A65BF10E176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F7DF4F-1D86-DF6A-BBA3-5633A8C710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02F7C1-48E9-37B7-2CAF-830E8D99C1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22074-E21B-4121-B3D4-56F71ECEC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261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E168-C58C-4AC5-9C3A-2B389114913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78AF1-6800-4F8F-98AD-A2210D4D9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79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794-5CCC-403A-ACE1-B693AB9CCBD0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6763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6718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3406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E48C9-CE79-430F-9547-C14B0C8036D4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70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1101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6739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8A9-CBD3-466D-805D-15CE35325776}" type="datetime1">
              <a:rPr lang="ru-RU" smtClean="0"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F7C6-1CD0-4E16-B2B2-BC5437DAD5B8}" type="datetime1">
              <a:rPr lang="ru-RU" smtClean="0"/>
              <a:t>06.09.2023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3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2426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4362-8ECA-4C70-AC40-4F179EFE186C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0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14BE64-22B0-A59C-E5BD-F51AC6A4DC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saturation sat="142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88"/>
            <a:ext cx="5477632" cy="38542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63A86-FB9F-DA6D-9A26-225B4CD64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644" y="696930"/>
            <a:ext cx="6346258" cy="2510048"/>
          </a:xfrm>
        </p:spPr>
        <p:txBody>
          <a:bodyPr>
            <a:normAutofit/>
          </a:bodyPr>
          <a:lstStyle/>
          <a:p>
            <a:r>
              <a:rPr lang="ru-RU" sz="2800" b="1" kern="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АРХИТЕКТУРЫ ЦИФРОВОГО БИЗНЕСА</a:t>
            </a:r>
            <a:r>
              <a:rPr lang="ru-RU" sz="2800" b="1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871F90-D7CF-6531-9687-799F78EDB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9262" y="5314911"/>
            <a:ext cx="9144000" cy="1309255"/>
          </a:xfrm>
        </p:spPr>
        <p:txBody>
          <a:bodyPr/>
          <a:lstStyle/>
          <a:p>
            <a:r>
              <a:rPr lang="ru-RU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ПРОФЕССИОНАЛЬНАЯ ПРОГРАММА ПЕРЕПОДГОТОВКИ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60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CDFB2-38AC-9156-68AD-DB1E7420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592266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Базы практики</a:t>
            </a:r>
            <a:endParaRPr lang="ru-RU" sz="1800" b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DB665-AFDE-39B3-6FEC-A5B0AC9D5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465" y="1748334"/>
            <a:ext cx="9784080" cy="4752053"/>
          </a:xfrm>
        </p:spPr>
        <p:txBody>
          <a:bodyPr>
            <a:normAutofit/>
          </a:bodyPr>
          <a:lstStyle/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ПАО Сбербанк России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«Компьютерная компания» 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4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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"ЛАНИТ-Урал"</a:t>
            </a:r>
            <a:endParaRPr lang="en-US" alt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Бит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компаний «</a:t>
            </a:r>
            <a:r>
              <a:rPr kumimoji="0" lang="ru-RU" altLang="ru-RU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Локос»и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00250" lvl="4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360F85-250A-E324-5E77-1A00F001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EAD22-7152-2069-EDE8-F6C46C95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10</a:t>
            </a:fld>
            <a:endParaRPr lang="ru-RU"/>
          </a:p>
        </p:txBody>
      </p:sp>
      <p:pic>
        <p:nvPicPr>
          <p:cNvPr id="4106" name="Рисунок 11">
            <a:extLst>
              <a:ext uri="{FF2B5EF4-FFF2-40B4-BE49-F238E27FC236}">
                <a16:creationId xmlns:a16="http://schemas.microsoft.com/office/drawing/2014/main" id="{5164B1A1-45F4-9A6B-4C6D-2BC7B3C8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51" y="1775318"/>
            <a:ext cx="1374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Рисунок 17">
            <a:extLst>
              <a:ext uri="{FF2B5EF4-FFF2-40B4-BE49-F238E27FC236}">
                <a16:creationId xmlns:a16="http://schemas.microsoft.com/office/drawing/2014/main" id="{9D2E22BD-0CAB-3529-DAFC-2864A65A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90" y="4873588"/>
            <a:ext cx="16573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ABB601C4-91CB-E44F-0AEA-EB861FCF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627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251" y="2613234"/>
            <a:ext cx="1623060" cy="822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436" y="3811195"/>
            <a:ext cx="1666875" cy="523875"/>
          </a:xfrm>
          <a:prstGeom prst="rect">
            <a:avLst/>
          </a:prstGeom>
        </p:spPr>
      </p:pic>
      <p:pic>
        <p:nvPicPr>
          <p:cNvPr id="12" name="Изображение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790" y="5618200"/>
            <a:ext cx="16002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3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10A50-A7EA-6E85-02A2-601207D9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543597"/>
          </a:xfrm>
        </p:spPr>
        <p:txBody>
          <a:bodyPr/>
          <a:lstStyle/>
          <a:p>
            <a:pPr algn="ctr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60B3F-2EE7-B95D-38AB-F99F6DB74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54" y="838298"/>
            <a:ext cx="11357810" cy="4658627"/>
          </a:xfrm>
        </p:spPr>
        <p:txBody>
          <a:bodyPr/>
          <a:lstStyle/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 по программе проводится в форме защиты итоговой аттестационной  работы. </a:t>
            </a:r>
          </a:p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проводится в сроки, предусмотренные учебным планом, графиком учебного процесса, графиком защиты итоговой аттестационной работы. Защита проводится в форме доклада.</a:t>
            </a:r>
          </a:p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требований программы результаты защиты выпускной квалификационной работы оцениваются по 4-х балльной системе («отлично», «хорошо», «удовлетворительно», «неудовлетворительно»).</a:t>
            </a: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Выдаваемый документ: </a:t>
            </a: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о профессиональной переподготовке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10C03D-732B-D525-B2F9-C397DF54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3822FD-CF86-3878-792E-75BAB8E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11</a:t>
            </a:fld>
            <a:endParaRPr lang="ru-RU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069F1E55-9E37-8CB9-6574-33D364A3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51" y="3167611"/>
            <a:ext cx="5805272" cy="32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8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30FF1D-305C-7819-57AC-0F59E9410D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5137"/>
            <a:ext cx="2927142" cy="14883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D0E06-A5D3-C9B9-F45F-5F6D0BFB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428093"/>
          </a:xfrm>
        </p:spPr>
        <p:txBody>
          <a:bodyPr>
            <a:normAutofit/>
          </a:bodyPr>
          <a:lstStyle/>
          <a:p>
            <a:pPr algn="ctr"/>
            <a:r>
              <a:rPr lang="ru-RU" sz="16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РЕЗЮМЕ и ПЕРСПЕКТИВЫ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21ACB-083F-C19D-B509-0ED24A2BB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301" y="904774"/>
            <a:ext cx="9416217" cy="5313145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бизнес-процессов широко применяется при проектировании информационных систем или иных ИТ-решений — сегодня описание процессов при управлении требованиями и создании спецификаций стало практически правилом хорошего тона, и в современном техническом задании вполне можно увидеть не только список требований, но и модели процессов. И, что бы ни говорили на эту тему специалисты в области управленческого и процессного консалтинга,  не стоит забывать о том, что во многих случаях именно задача корректной автоматизации и информационной поддержки деятельности компании является основной при принятии решения о моделировании бизнес-процессов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предметной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(организации)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предшествует созданию любой информационной системы и является частью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ее модели.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определяются потребности пользователей в информации, которые, в свою очередь, предопределяют структуру и содержание базы данных для будущей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</a:t>
            </a:r>
            <a:r>
              <a:rPr lang="ru-RU" dirty="0" err="1" smtClean="0">
                <a:effectLst/>
              </a:rPr>
              <a:t>нформацию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о положен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ИТ-специальность после окончания программы: </a:t>
            </a:r>
            <a:r>
              <a:rPr lang="ru-RU" sz="1800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Системный аналитик, Системный архитектор.</a:t>
            </a:r>
            <a:endParaRPr lang="ru-RU" sz="1800" kern="0" dirty="0">
              <a:solidFill>
                <a:srgbClr val="2227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З/плата </a:t>
            </a:r>
            <a:r>
              <a:rPr lang="ru-RU" sz="1800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 специалистов на рынке </a:t>
            </a:r>
            <a:r>
              <a:rPr lang="ru-RU" sz="1800" ker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труда </a:t>
            </a:r>
            <a:r>
              <a:rPr lang="ru-RU" sz="1800" kern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100-200 </a:t>
            </a:r>
            <a:r>
              <a:rPr lang="ru-RU" sz="1800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89A7E0-575C-644D-9213-4C7611A6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6D8CFB-F381-563F-4611-9B8C6329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7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08A407-3251-5E1D-3575-6808B0ECE0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642">
            <a:off x="8879410" y="0"/>
            <a:ext cx="3165888" cy="22352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095DE-C84F-75B2-B8E9-566AF45F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591" y="168045"/>
            <a:ext cx="10515600" cy="531520"/>
          </a:xfrm>
        </p:spPr>
        <p:txBody>
          <a:bodyPr>
            <a:normAutofit/>
          </a:bodyPr>
          <a:lstStyle/>
          <a:p>
            <a:pPr algn="ctr"/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 задачи программы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61D35-8C52-0C97-8410-909913F0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09" y="518746"/>
            <a:ext cx="11361937" cy="6041829"/>
          </a:xfrm>
        </p:spPr>
        <p:txBody>
          <a:bodyPr>
            <a:normAutofit fontScale="77500" lnSpcReduction="20000"/>
          </a:bodyPr>
          <a:lstStyle/>
          <a:p>
            <a:pPr marL="228600" lvl="1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нацелена на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теоретических и практических знаний у студентов о базовых нотациях, применяемых для моделирования и документирования бизнес-процессов, принципах автоматизации бизнес-процессов в организации с использованием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Задачами программы являются: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методов моделирования 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бизнес-процессов;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методов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получения исходной 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овладение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навыками работы с программными инструментами моделирования 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бизнес-процессов;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современных нотаций моделирования бизнес-процессов; </a:t>
            </a:r>
            <a:endParaRPr lang="ru-RU" sz="3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методов автоматизации бизнес-процессов на предприятии, используя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39EE1B-921D-341F-D09E-F96D0B83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18FE3E-A15B-5BEF-A568-799BCCD4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89423E-3A7F-47E1-84A8-2FEFBB2C59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9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C0FC08-CB70-EF68-41B8-98E8610B73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96384"/>
            <a:ext cx="2242194" cy="713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D4343-8933-A535-F50B-ACD3C97B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31245" cy="231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освоения программы специалист будет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8AFDD-6076-8D61-DD66-B500CEA3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211" y="873178"/>
            <a:ext cx="10515600" cy="511164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процессного и функционального подходов; профессиональные термины, связанные с моделированием бизнес-процессов; классификацию бизнес-процессов; методики описания и моделирования бизнес-процессов предприятия; средства моделирования бизнес-процессов; устройство и функционирование ИС; современные подходы и стандарты автоматизации организации; основы реинжиниринга бизнес-процессов в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переговоры с заинтересованными лицами; анализировать исходную информацию; моделировать бизнес-процессы предприятия; описывать архитектуру предприятия; проектировать модель ИС;  разрабатывать и применять на практике анкеты сбора информации для построения бизнес-процессов; определять цель, вход, выход, клиента, владельца, ресурсы бизнес-процесса; выделять основные, вспомогательные и управляющие бизнес-процессы на предприятии; моделировать, анализировать и совершенствовать бизнес-процессы с использованием стандартов, технологий и нотаций моделирования.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Владеть: 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работ по определению первоначальных требованиями; инструментальными средствами моделирования и автоматизации бизнес-процессов организации; методами сбора исходной информации; методами моделирования бизнес-процессов; навыками построения моделей бизнес-процессов предприятия по стандартам (семейство IDEF,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моделирования, анализа и документирования бизнес-процессов с помощью инструментальных средств</a:t>
            </a:r>
            <a:r>
              <a:rPr lang="ru-RU" sz="18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B0D9A0-9C54-291C-2B6C-D6546759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526119-BDC9-D05F-8BC0-BFA21A0A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89423E-3A7F-47E1-84A8-2FEFBB2C59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5F79-130B-03E9-1487-70B95FD4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979" y="351597"/>
            <a:ext cx="9784080" cy="600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ДППП ИТ-профиля 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АРХИТЕКТУРЫ ЦИФРОВОГО БИЗНЕСА»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784AB6-E87A-464B-0870-0E06BD91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4DDD8E-3CE8-2333-AA7C-CBAC3328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4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82C47-3271-326A-8D00-180AB30CAAA8}"/>
              </a:ext>
            </a:extLst>
          </p:cNvPr>
          <p:cNvSpPr txBox="1"/>
          <p:nvPr/>
        </p:nvSpPr>
        <p:spPr>
          <a:xfrm>
            <a:off x="279465" y="1568602"/>
            <a:ext cx="11325726" cy="431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Aft>
                <a:spcPts val="600"/>
              </a:spcAft>
            </a:pPr>
            <a:r>
              <a:rPr lang="ru-RU" sz="16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Буслаева Ольга Станиславовна, к.т.н., доцент кафедры ЦЭИТ </a:t>
            </a:r>
            <a:r>
              <a:rPr lang="ru-RU" sz="16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ЮУрГу</a:t>
            </a:r>
            <a:r>
              <a:rPr lang="ru-RU" sz="16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spcAft>
                <a:spcPts val="600"/>
              </a:spcAft>
            </a:pP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 «Южно-Уральский государственный университет (национальный исследовательский университет)», ВШЭУ, </a:t>
            </a:r>
            <a:r>
              <a:rPr lang="ru-RU" sz="1400" kern="1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ЦЭИТ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spcAft>
                <a:spcPts val="600"/>
              </a:spcAft>
            </a:pP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работы в образовательных организациях высшего образования Российской Федерации с 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1996 </a:t>
            </a: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(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лет)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0390" lvl="4" indent="9017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400" b="1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участии в научно-исследовательских проектах и публикации по данной тематике:</a:t>
            </a: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Грант РФФИ «Моделирование и прогнозирование социально-экономических систем c помощью метода собственных состояний»; </a:t>
            </a:r>
            <a:endParaRPr lang="ru-RU" sz="1200" dirty="0" smtClean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Грант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РФФИ «Разработка новых методов обнаружения и управления локальными ударными повреждениями авиационных конструкций из ПКМ»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Буслаева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О.С., Руденко А.С. Автоматизация процессов бесконтактного определения геометрических показателей качества дорожного покрытия// 	Актуальные аспекты развития науки и общества в эпоху цифровой трансформации Сборник материалов II Международной научно-практической конференции. Москва, 2022, с. 126-135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err="1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Buslaeva</a:t>
            </a: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O.S.,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Sapozhnikov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S.B.,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Bezmelnitsyn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A.V.,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Ignatova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A.V.,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Kudryavtsev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O.A.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Indicator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Films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Assess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Residual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Strength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GFRP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after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Contact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Mechanics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Composite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Materials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2021, 57(1), с. 47-56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err="1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Поллак</a:t>
            </a: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Г.А., Палей А.Г., Буслаева О.С.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Optimization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Production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Preparation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Simulation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Modeling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Method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Conference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Manual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ICMSOA 2021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3rd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Conference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Modeling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Simulation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Optimization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Algorithm</a:t>
            </a:r>
            <a:endParaRPr lang="ru-RU" sz="1200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Буслаева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О.С.,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Тыртышная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Т.Д. Прогнозирование Объема Продаж Предприятия С Использованием Методики Отбора Признаков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Scikit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 Материалы I Всероссийской научно-практической конференции. Том Часть 2. Министерство науки и высшего образования Российской Федерации Южно-Уральский государственный университет Кафедра цифровой экономики и информационных технологий. 2022 Издательство: Издательский центр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ЮУрГУ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с. 58-64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Серова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В.С.,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Бунова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Е.В., Буслаева О.С. Анализ математических методов предотвращения несанкционированных действий при совершении онлайн операций с использованием банковских карт // Актуальные проблемы управления, экономики и финансов в контексте глобальных вызовов. Сборник статей по материалам XXVI Национальной научно-практической конференции с международным участием. Челябинск, 2022. С. 38-45.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2" y="1429693"/>
            <a:ext cx="1200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1243-FAA8-E137-7460-7A04FEE2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и преподаватели ДПП ИТ-профиля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АРХИТЕКТУРЫ ЦИФРОВОГО БИЗНЕСА»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923AB3-4524-CD45-DD9A-A1B7A940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283710-A508-18D0-A718-EFD71FAD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23F7C0D-80A8-B90F-ADB9-C852FFA2A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98966"/>
              </p:ext>
            </p:extLst>
          </p:nvPr>
        </p:nvGraphicFramePr>
        <p:xfrm>
          <a:off x="1607419" y="2079058"/>
          <a:ext cx="9298004" cy="335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884">
                  <a:extLst>
                    <a:ext uri="{9D8B030D-6E8A-4147-A177-3AD203B41FA5}">
                      <a16:colId xmlns:a16="http://schemas.microsoft.com/office/drawing/2014/main" val="1987370697"/>
                    </a:ext>
                  </a:extLst>
                </a:gridCol>
                <a:gridCol w="1849802">
                  <a:extLst>
                    <a:ext uri="{9D8B030D-6E8A-4147-A177-3AD203B41FA5}">
                      <a16:colId xmlns:a16="http://schemas.microsoft.com/office/drawing/2014/main" val="1410797054"/>
                    </a:ext>
                  </a:extLst>
                </a:gridCol>
                <a:gridCol w="5486740">
                  <a:extLst>
                    <a:ext uri="{9D8B030D-6E8A-4147-A177-3AD203B41FA5}">
                      <a16:colId xmlns:a16="http://schemas.microsoft.com/office/drawing/2014/main" val="1601470708"/>
                    </a:ext>
                  </a:extLst>
                </a:gridCol>
                <a:gridCol w="1624578">
                  <a:extLst>
                    <a:ext uri="{9D8B030D-6E8A-4147-A177-3AD203B41FA5}">
                      <a16:colId xmlns:a16="http://schemas.microsoft.com/office/drawing/2014/main" val="941064808"/>
                    </a:ext>
                  </a:extLst>
                </a:gridCol>
              </a:tblGrid>
              <a:tr h="62802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 indent="20955" algn="ctr"/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Опыт/стаж работы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788303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Буслаева О.С.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Доцент, </a:t>
                      </a:r>
                      <a:r>
                        <a:rPr lang="ru-RU" sz="16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ЮУрГУ</a:t>
                      </a: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(НИУ), 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ВШЭУ, ЦЭИТ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243570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Плужников В. Г.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преподаватель, </a:t>
                      </a:r>
                      <a:r>
                        <a:rPr lang="ru-RU" sz="16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ЮУрГУ</a:t>
                      </a: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(НИУ), ВШЭУ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ЦЭИТ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лет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68434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Голлай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И.Н.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Доцент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ЮУрГУ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(НИУ), ВШЭУ, ЦЭИТ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06309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Браженко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С.А.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ИТ продукта ООО Фирма Кредо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71580"/>
                  </a:ext>
                </a:extLst>
              </a:tr>
              <a:tr h="9295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Литвинов А.А.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корпоративных проектов челябинского офиса компании - «Первый БИТ»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0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78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F485B-9FF7-A364-5AC0-C81511AB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77" y="1920240"/>
            <a:ext cx="10289645" cy="150876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- 9 месяцев.</a:t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 в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</a:t>
            </a:r>
            <a:b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дистанционными формами.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183122-2BD2-0372-1CD1-2A421EA1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4B0735-1290-17AF-21DD-D4A42812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7ABD95-BD80-B251-7571-BBE4A03BCF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8025" y="0"/>
            <a:ext cx="51339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1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380C-559E-42E3-EC3C-9A1AB18F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66" y="139797"/>
            <a:ext cx="9784080" cy="26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программы 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FE9ABF-AA23-AFA8-328A-E9837A27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4412D-C036-81E2-B240-394592A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08F8E03-7E97-46F8-149E-61DC59FD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39310"/>
              </p:ext>
            </p:extLst>
          </p:nvPr>
        </p:nvGraphicFramePr>
        <p:xfrm>
          <a:off x="452673" y="404262"/>
          <a:ext cx="11606543" cy="6849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357">
                  <a:extLst>
                    <a:ext uri="{9D8B030D-6E8A-4147-A177-3AD203B41FA5}">
                      <a16:colId xmlns:a16="http://schemas.microsoft.com/office/drawing/2014/main" val="1901587369"/>
                    </a:ext>
                  </a:extLst>
                </a:gridCol>
                <a:gridCol w="5703683">
                  <a:extLst>
                    <a:ext uri="{9D8B030D-6E8A-4147-A177-3AD203B41FA5}">
                      <a16:colId xmlns:a16="http://schemas.microsoft.com/office/drawing/2014/main" val="984692939"/>
                    </a:ext>
                  </a:extLst>
                </a:gridCol>
                <a:gridCol w="4318503">
                  <a:extLst>
                    <a:ext uri="{9D8B030D-6E8A-4147-A177-3AD203B41FA5}">
                      <a16:colId xmlns:a16="http://schemas.microsoft.com/office/drawing/2014/main" val="3394823148"/>
                    </a:ext>
                  </a:extLst>
                </a:gridCol>
              </a:tblGrid>
              <a:tr h="204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0520"/>
                  </a:ext>
                </a:extLst>
              </a:tr>
              <a:tr h="1823920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процессного подхода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 целью дисциплины «Основы процессного подхода» является рассмотрение теоретических основ и практическое применение аппарата моделирования бизнес-процессов СЭС. </a:t>
                      </a:r>
                    </a:p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процессе изучения дисциплины решаются следующие задачи: изучить методы моделирования и анализа бизнес-процессов; иметь представление о способах конструирования сети бизнес-процессов СЭС на основе применения современных методик; получить навыки использования инструментальных программных средств и технологий, предназначенных для моделирования бизнес-процессов.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Сущность и задачи моделирования бизнес-процессов. Методологии и инструментарии моделирования бизнес-процессов. Выделение и описание бизнес-процессов. Технология моделирования бизнес-процессов. Моделирование и формирование оптимальной организационной структуры предприятия. Методы диагностики и оценки бизнес-процессов.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0333"/>
                  </a:ext>
                </a:extLst>
              </a:tr>
              <a:tr h="2474533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Инструментальные средства моделирования и анализа бизнес-процессов социально-экономических систем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Целями освоения дисциплины является ознакомление с методологией моделирования и анализа бизнес-процессов, процессного подхода для описания предметных областей и выработки рекомендаций по оптимизации бизнес-процессов на основе результатов моделирования социально-экономических систем (СЭС). </a:t>
                      </a:r>
                    </a:p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Ознакомление с современными методиками и практиками реинжиниринга ИТ-архитектур бизнес-процессов и систем управления СЭС в условиях динамично меняющихся условий внешней среды. З</a:t>
                      </a:r>
                    </a:p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дисциплины – освоить теоретические знания и практические навыки в области: анализа архитектуры предприятий; построения моделей СЭС и разработке рекомендаций по оптимизации бизнес-процессов, дать представление о стандартах и моделях корпоративной ИТ архитектуры, освоение методологии разработки архитектуры СЭС и организации архитектурного процесса.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понятия, концепции и сущности категории процессного управления и моделирования бизнес-процессов. Современные стандарты менеджмента качества в сфере цифровых и информационно-коммуникационных технологий. Основные методы анализа и оптимизации бизнес-процессов управления СЭС на различных этапах ее развития. Рассмотрены методологии процессного подхода и описания предметных областей СЭС, основные способы описания бизнес-процессов СЭС с применением современных информационных систем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35815"/>
                  </a:ext>
                </a:extLst>
              </a:tr>
              <a:tr h="1787627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Проектирование архитектуры программных средств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 дисциплины: формирование у студентов теоретических знаний и практических навыков по проблемам проектирования архитектуры программных средств и информационных систем в экономике. </a:t>
                      </a:r>
                    </a:p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дисциплины: формирование знаний и навыков в области применения инструментов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требований к автоматизированным информационным системам. Формализация требований при помощи диаграммы прецедентов универсального языка моделирования (UML).; Создание UML-диаграммы прецедентов; Моделирование поведения программной системы при помощи UML -диаграммы деятельности и состояний; Моделирование поведения программной системы при помощи UML-диаграммы последовательностей.; Создание UML-диаграммы последовательностей; Создание UML-диаграммы деятельности; Создание UML-диаграммы состояний; Моделирование реализации программной системы при помощи UML-диаграммы классов; Моделирование реализации программной системы при помощи UML-диаграмм компонентов и развёртывания; Создание UML-диаграммы компонентов; Создание UML-диаграммы развёртывания; Создание UML-диаграммы классов.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3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36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380C-559E-42E3-EC3C-9A1AB18F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26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программы </a:t>
            </a:r>
            <a:endParaRPr lang="ru-RU" b="1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FE9ABF-AA23-AFA8-328A-E9837A27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4412D-C036-81E2-B240-394592A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08F8E03-7E97-46F8-149E-61DC59FD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530576"/>
              </p:ext>
            </p:extLst>
          </p:nvPr>
        </p:nvGraphicFramePr>
        <p:xfrm>
          <a:off x="226337" y="615636"/>
          <a:ext cx="11850986" cy="549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321">
                  <a:extLst>
                    <a:ext uri="{9D8B030D-6E8A-4147-A177-3AD203B41FA5}">
                      <a16:colId xmlns:a16="http://schemas.microsoft.com/office/drawing/2014/main" val="1901587369"/>
                    </a:ext>
                  </a:extLst>
                </a:gridCol>
                <a:gridCol w="4770948">
                  <a:extLst>
                    <a:ext uri="{9D8B030D-6E8A-4147-A177-3AD203B41FA5}">
                      <a16:colId xmlns:a16="http://schemas.microsoft.com/office/drawing/2014/main" val="984692939"/>
                    </a:ext>
                  </a:extLst>
                </a:gridCol>
                <a:gridCol w="4724717">
                  <a:extLst>
                    <a:ext uri="{9D8B030D-6E8A-4147-A177-3AD203B41FA5}">
                      <a16:colId xmlns:a16="http://schemas.microsoft.com/office/drawing/2014/main" val="3394823148"/>
                    </a:ext>
                  </a:extLst>
                </a:gridCol>
              </a:tblGrid>
              <a:tr h="189640">
                <a:tc>
                  <a:txBody>
                    <a:bodyPr/>
                    <a:lstStyle/>
                    <a:p>
                      <a:pPr marL="144000"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0520"/>
                  </a:ext>
                </a:extLst>
              </a:tr>
              <a:tr h="2283369">
                <a:tc>
                  <a:txBody>
                    <a:bodyPr/>
                    <a:lstStyle/>
                    <a:p>
                      <a:pPr marL="144000" indent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Моделирование бизнес-процессов организации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– ознакомление студентов с основами современного моделирования бизнес-процессов, обучение студентов применению технологий моделирования бизнес-процессов в профессиональной деятельности.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Задачи дисциплины : 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овладение студентов методами моделирования бизнес-процессов, 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овладение студентов методами получения исходной информации, 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овладение студентов навыками работы с программными инструментами моделирования бизнес-процессов, 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ознакомление студентов с современными нотациями моделирования бизнес-процессов.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положения. Клиент для процесса. Классификация клиентов, классификация процессов по отношению к клиентам. Виды бизнес-процессов. Типы процессов: основные, вспомогательные, управляющие. Характеристики бизнес-процессов. Процессы верхнего уровня и детальные процессы. Горизонтальные процессы и вертикальные потоки информации. Классификация потребителей результатов бизнес-процессов. Основные определения и положения в нотации IDEF0.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Контексная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диаграмма. Модель декомпозиции. Графическое представление процесса. Материальные и информационные потоки. Правила назначения имен. Типы стрелок: вход, выход, управление, механизм. Типы стрелок, обратная связь по управлению и по информации. Правила ветвления и слияния стрелок. Миграция и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туннелирование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стрелок. Правила нумерации объектов на диаграмме. Принципы декомпозиции. Диаграмма дерева узлов. Преимущества и недостатки описания бизнес-процессов в IDEF0. Ресурсное окружение процессов на разных уровнях описания. Проблема целостного описания бизнес-процессов. Сравнение с эталонными процессами. Виды анализа процессов. Логический анализ. Анализ соблюдения методологии описания. Анализ ошибок процесса. Анализ топологии процесса, в том числе логики выполнения процесса. Анализ характеристик процесса (анализ данных мониторинга). Анализ ресурсного окружения процессов. Анализ руководителей и исполнителей. Анализ входящих и выходящих документов. Анализ материальных, технических и ИТ ресурсов. Точки зрения описания бизнес-процессов. Модель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(Как есть). Основные цели анализа. Поиск нарушенных бизнес-процессов. Пути оптимизации бизнес-процессов. Модель "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": цели, назначение, построение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0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89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380C-559E-42E3-EC3C-9A1AB18F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26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программы </a:t>
            </a:r>
            <a:endParaRPr lang="ru-RU" b="1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FE9ABF-AA23-AFA8-328A-E9837A27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4412D-C036-81E2-B240-394592A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08F8E03-7E97-46F8-149E-61DC59FD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50973"/>
              </p:ext>
            </p:extLst>
          </p:nvPr>
        </p:nvGraphicFramePr>
        <p:xfrm>
          <a:off x="235390" y="615636"/>
          <a:ext cx="11887200" cy="5676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518">
                  <a:extLst>
                    <a:ext uri="{9D8B030D-6E8A-4147-A177-3AD203B41FA5}">
                      <a16:colId xmlns:a16="http://schemas.microsoft.com/office/drawing/2014/main" val="1901587369"/>
                    </a:ext>
                  </a:extLst>
                </a:gridCol>
                <a:gridCol w="3422646">
                  <a:extLst>
                    <a:ext uri="{9D8B030D-6E8A-4147-A177-3AD203B41FA5}">
                      <a16:colId xmlns:a16="http://schemas.microsoft.com/office/drawing/2014/main" val="984692939"/>
                    </a:ext>
                  </a:extLst>
                </a:gridCol>
                <a:gridCol w="6102036">
                  <a:extLst>
                    <a:ext uri="{9D8B030D-6E8A-4147-A177-3AD203B41FA5}">
                      <a16:colId xmlns:a16="http://schemas.microsoft.com/office/drawing/2014/main" val="3394823148"/>
                    </a:ext>
                  </a:extLst>
                </a:gridCol>
              </a:tblGrid>
              <a:tr h="189640">
                <a:tc>
                  <a:txBody>
                    <a:bodyPr/>
                    <a:lstStyle/>
                    <a:p>
                      <a:pPr marL="144000"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0520"/>
                  </a:ext>
                </a:extLst>
              </a:tr>
              <a:tr h="2283369">
                <a:tc>
                  <a:txBody>
                    <a:bodyPr/>
                    <a:lstStyle/>
                    <a:p>
                      <a:pPr marL="144000" indent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и оптимизация бизнес-процессов организации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Цели: ознакомление с методологией моделирования и анализа бизнес-процессов для описания предметных областей и выработки рекомендаций по оптимизации бизнес-процессов на основе результатов моделирования социально-экономических систем (СЭС).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Задачи: формирование представление о сущности процессного подхода в управлении предприятием, освоение методов описания и моделирования бизнес процессов,  построении системы показателей для ее ключевых бизнес-процессов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SWOT-анализ процесса. Анализ процесса по отношению к типовым требованиям. Анализ системы управления процессами: зоны безответственности, пересечение ответственности, барьеры на пути процессов, фрагментарность управления, «вертикальные колодцы». Анализ выполнения процессов: потери, сокращение времени выполнения процесса, изменение технологии процесса, изменение ресурсов процесса, поиск «узких» мест. Технологии анализа бизнес-процессов.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управленческого цикла для бизнес-процесса. Инструменты анализа проблем в процессах. Методы генерации идей.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Бенчмаркинг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Эталонная 13-процессная модель. Организационные инструменты совершенствования. Статистический контроль процессов. «6 сигм» и DMAIC-проекты. Структурные инструменты совершенствования. Использование системы KP-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Iпоказателей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контроля и улучшения процесса. «Бережливое производство»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Реинжиниринг бизнес-процессов: основные понятия, принципы и методы проведения реинжиниринга бизнес-процессов. Мероприятия по становлению новой системы управления.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0333"/>
                  </a:ext>
                </a:extLst>
              </a:tr>
              <a:tr h="2283369">
                <a:tc>
                  <a:txBody>
                    <a:bodyPr/>
                    <a:lstStyle/>
                    <a:p>
                      <a:pPr marL="144000" indent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Алгоритмизация и программирование бизнес-процессов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Целью  данной дисциплины является: ознакомление основных приемов автоматизации и роботизации бизнес-процессов на предприятии.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курса: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ознакомление с основными положениями нотации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bpmn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инструментариями автоматизации бизнес-процессов;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овладение инструментами создания бизнес-процессов;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овладение приемами автоматизации бизнес-процессов;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овладение навыками создания приложений с помощью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положения нотации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bpmn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Основные графические элементы бизнес-процессов. Правила соединения потоков операций и потоков сообщений. Атрибуты диаграмм бизнес-процессов. Процессы. События. Действия. Шлюз. Зоны ответственности: пулы и дорожки. Артефакты. Соединение бизнес-процессов. Типы потоков операций. Инструментарий для моделирования бизнес-процессов в нотации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bpmn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Основные положения, функции ELMA.  Использования сценариев в приложениях. Управление приложением. Генерация названия по шаблону. Нумераторы. Связи приложений. Экспорт и импорт приложения.  Организация рабочего пространства в бизнес-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ппроцессах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Зоны ответственности в бизнес-процессах. Контекст бизнес-процесса. Задачи с несколькими исполнителями. Циклы в бизнес-процессах. Использование сценариев в бизнес-процесса. Отладка бизнес-процесса. Запуск бизнес-процесса по расписанию. Инструменты мониторинга бизнес-процесса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415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98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166</TotalTime>
  <Words>1825</Words>
  <Application>Microsoft Office PowerPoint</Application>
  <PresentationFormat>Широкоэкранный</PresentationFormat>
  <Paragraphs>151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Corbel</vt:lpstr>
      <vt:lpstr>Symbol</vt:lpstr>
      <vt:lpstr>Times New Roman</vt:lpstr>
      <vt:lpstr>Wingdings</vt:lpstr>
      <vt:lpstr>Окаймление</vt:lpstr>
      <vt:lpstr>ПРОЕКТИРОВАНИЕ АРХИТЕКТУРЫ ЦИФРОВОГО БИЗНЕСА </vt:lpstr>
      <vt:lpstr>Цель и задачи программы</vt:lpstr>
      <vt:lpstr>По результатам освоения программы специалист будет </vt:lpstr>
      <vt:lpstr>Руководитель ДППП ИТ-профиля  «ПРОЕКТИРОВАНИЕ АРХИТЕКТУРЫ ЦИФРОВОГО БИЗНЕСА» </vt:lpstr>
      <vt:lpstr>Авторы и преподаватели ДПП ИТ-профиля   «ПРОЕКТИРОВАНИЕ АРХИТЕКТУРЫ ЦИФРОВОГО БИЗНЕСА» </vt:lpstr>
      <vt:lpstr>  Срок реализации программы - 9 месяцев.  Очная форма обучения в группах  с дистанционными формами. </vt:lpstr>
      <vt:lpstr>Структура программы </vt:lpstr>
      <vt:lpstr>Структура программы </vt:lpstr>
      <vt:lpstr>Структура программы </vt:lpstr>
      <vt:lpstr>Базы практики</vt:lpstr>
      <vt:lpstr>ИТОГОВАЯ АТТЕСТАЦИЯ</vt:lpstr>
      <vt:lpstr>РЕЗЮМЕ и ПЕРСПЕКТИВЫ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ВНЕДРЕНИЕ  БИЗНЕС-ПРОЦЕССОВ</dc:title>
  <dc:creator>Татьяна Сергеевна Хомякова</dc:creator>
  <cp:lastModifiedBy>Бирюкова Дарья Вячеславовна</cp:lastModifiedBy>
  <cp:revision>14</cp:revision>
  <dcterms:created xsi:type="dcterms:W3CDTF">2023-09-04T12:32:51Z</dcterms:created>
  <dcterms:modified xsi:type="dcterms:W3CDTF">2023-09-06T12:39:39Z</dcterms:modified>
</cp:coreProperties>
</file>