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46" r:id="rId2"/>
    <p:sldId id="316" r:id="rId3"/>
    <p:sldId id="391" r:id="rId4"/>
    <p:sldId id="394" r:id="rId5"/>
    <p:sldId id="445" r:id="rId6"/>
    <p:sldId id="454" r:id="rId7"/>
    <p:sldId id="447" r:id="rId8"/>
    <p:sldId id="448" r:id="rId9"/>
    <p:sldId id="449" r:id="rId10"/>
    <p:sldId id="450" r:id="rId11"/>
    <p:sldId id="451" r:id="rId12"/>
    <p:sldId id="452" r:id="rId13"/>
    <p:sldId id="456" r:id="rId14"/>
    <p:sldId id="455" r:id="rId15"/>
  </p:sldIdLst>
  <p:sldSz cx="9144000" cy="5715000" type="screen16x10"/>
  <p:notesSz cx="6797675" cy="9926638"/>
  <p:custDataLst>
    <p:tags r:id="rId18"/>
  </p:custDataLst>
  <p:defaultTextStyle>
    <a:defPPr>
      <a:defRPr lang="en-US"/>
    </a:defPPr>
    <a:lvl1pPr algn="l" defTabSz="843534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21767" indent="-51435" algn="l" defTabSz="843534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43534" indent="-102870" algn="l" defTabSz="843534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66587" indent="-155591" algn="l" defTabSz="843534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88354" indent="-207026" algn="l" defTabSz="843534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1851660" algn="l" defTabSz="74066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221992" algn="l" defTabSz="74066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2592324" algn="l" defTabSz="74066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2962656" algn="l" defTabSz="74066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A4A4"/>
    <a:srgbClr val="73101A"/>
    <a:srgbClr val="994242"/>
    <a:srgbClr val="990000"/>
    <a:srgbClr val="8E273C"/>
    <a:srgbClr val="D8E1F2"/>
    <a:srgbClr val="D9E3F7"/>
    <a:srgbClr val="004F94"/>
    <a:srgbClr val="9B9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1" autoAdjust="0"/>
    <p:restoredTop sz="94718" autoAdjust="0"/>
  </p:normalViewPr>
  <p:slideViewPr>
    <p:cSldViewPr>
      <p:cViewPr varScale="1">
        <p:scale>
          <a:sx n="138" d="100"/>
          <a:sy n="138" d="100"/>
        </p:scale>
        <p:origin x="1032" y="108"/>
      </p:cViewPr>
      <p:guideLst>
        <p:guide orient="horz" pos="2381"/>
        <p:guide pos="3175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A6C4C3-632D-43CF-8757-475861E61E1A}" type="datetimeFigureOut">
              <a:rPr lang="ru-RU" altLang="ru-RU"/>
              <a:pPr>
                <a:defRPr/>
              </a:pPr>
              <a:t>06.09.2023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5B89B690-2258-4A0C-98D5-4C8597EB2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A701C1-429F-46DA-82D4-A8C8C7199D70}" type="datetimeFigureOut">
              <a:rPr lang="ru-RU" altLang="ru-RU"/>
              <a:pPr>
                <a:defRPr/>
              </a:pPr>
              <a:t>06.09.2023</a:t>
            </a:fld>
            <a:endParaRPr lang="ru-RU" alt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edit</a:t>
            </a:r>
            <a:r>
              <a:rPr lang="ru-RU" noProof="0" dirty="0"/>
              <a:t> </a:t>
            </a:r>
            <a:r>
              <a:rPr lang="ru-RU" noProof="0" dirty="0" err="1"/>
              <a:t>Master</a:t>
            </a:r>
            <a:r>
              <a:rPr lang="ru-RU" noProof="0" dirty="0"/>
              <a:t> </a:t>
            </a:r>
            <a:r>
              <a:rPr lang="ru-RU" noProof="0" dirty="0" err="1"/>
              <a:t>text</a:t>
            </a:r>
            <a:r>
              <a:rPr lang="ru-RU" noProof="0" dirty="0"/>
              <a:t> </a:t>
            </a:r>
            <a:r>
              <a:rPr lang="ru-RU" noProof="0" dirty="0" err="1"/>
              <a:t>styles</a:t>
            </a:r>
            <a:endParaRPr lang="ru-RU" noProof="0" dirty="0"/>
          </a:p>
          <a:p>
            <a:pPr lvl="1"/>
            <a:r>
              <a:rPr lang="ru-RU" noProof="0" dirty="0" err="1"/>
              <a:t>Second</a:t>
            </a:r>
            <a:r>
              <a:rPr lang="ru-RU" noProof="0" dirty="0"/>
              <a:t> </a:t>
            </a:r>
            <a:r>
              <a:rPr lang="ru-RU" noProof="0" dirty="0" err="1"/>
              <a:t>level</a:t>
            </a:r>
            <a:endParaRPr lang="ru-RU" noProof="0" dirty="0"/>
          </a:p>
          <a:p>
            <a:pPr lvl="2"/>
            <a:r>
              <a:rPr lang="ru-RU" noProof="0" dirty="0" err="1"/>
              <a:t>Third</a:t>
            </a:r>
            <a:r>
              <a:rPr lang="ru-RU" noProof="0" dirty="0"/>
              <a:t> </a:t>
            </a:r>
            <a:r>
              <a:rPr lang="ru-RU" noProof="0" dirty="0" err="1"/>
              <a:t>level</a:t>
            </a:r>
            <a:endParaRPr lang="ru-RU" noProof="0" dirty="0"/>
          </a:p>
          <a:p>
            <a:pPr lvl="3"/>
            <a:r>
              <a:rPr lang="ru-RU" noProof="0" dirty="0" err="1"/>
              <a:t>Fourth</a:t>
            </a:r>
            <a:r>
              <a:rPr lang="ru-RU" noProof="0" dirty="0"/>
              <a:t> </a:t>
            </a:r>
            <a:r>
              <a:rPr lang="ru-RU" noProof="0" dirty="0" err="1"/>
              <a:t>level</a:t>
            </a:r>
            <a:endParaRPr lang="ru-RU" noProof="0" dirty="0"/>
          </a:p>
          <a:p>
            <a:pPr lvl="4"/>
            <a:r>
              <a:rPr lang="ru-RU" noProof="0" dirty="0" err="1"/>
              <a:t>Fifth</a:t>
            </a:r>
            <a:r>
              <a:rPr lang="ru-RU" noProof="0" dirty="0"/>
              <a:t> </a:t>
            </a:r>
            <a:r>
              <a:rPr lang="ru-RU" noProof="0" dirty="0" err="1"/>
              <a:t>level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764EBF36-4FC5-4EC1-81AC-1A4A93BD8F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299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435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1pPr>
    <a:lvl2pPr marL="421767" algn="l" defTabSz="8435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843534" algn="l" defTabSz="8435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266587" algn="l" defTabSz="8435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688354" algn="l" defTabSz="8435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111818" algn="l" defTabSz="8447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34182" algn="l" defTabSz="8447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56545" algn="l" defTabSz="8447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78909" algn="l" defTabSz="8447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BF36-4FC5-4EC1-81AC-1A4A93BD8F5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13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744538"/>
            <a:ext cx="59563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7117C5-3A86-4006-B500-F0B9F6400FB3}" type="slidenum">
              <a:rPr lang="ru-RU" altLang="ru-RU" sz="1200"/>
              <a:pPr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28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oleObject" Target="../embeddings/oleObject22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oleObject" Target="../embeddings/oleObject24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oleObject" Target="../embeddings/oleObject28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oleObject" Target="../embeddings/oleObject30.bin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oleObject" Target="../embeddings/oleObject3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oleObject" Target="../embeddings/oleObject34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oleObject" Target="../embeddings/oleObject36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oleObject" Target="../embeddings/oleObject38.bin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oleObject" Target="../embeddings/oleObject40.bin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1752756" y="244828"/>
            <a:ext cx="7391244" cy="4808906"/>
            <a:chOff x="19140487" y="306163"/>
            <a:chExt cx="7443799" cy="5742167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19140487" y="4188252"/>
              <a:ext cx="2301891" cy="1860078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5663239" y="4032051"/>
              <a:ext cx="921047" cy="2016279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25049691" y="2899954"/>
              <a:ext cx="733937" cy="1288298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5049691" y="4032051"/>
              <a:ext cx="733937" cy="2016279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4665317" y="691650"/>
              <a:ext cx="477204" cy="2278524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4665317" y="2899954"/>
              <a:ext cx="477204" cy="1288298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gray">
            <a:xfrm>
              <a:off x="24665317" y="4032051"/>
              <a:ext cx="477204" cy="2016279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9140487" y="670154"/>
              <a:ext cx="5678580" cy="230002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19140487" y="2899954"/>
              <a:ext cx="5678580" cy="1288298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gray">
            <a:xfrm>
              <a:off x="19140487" y="4032051"/>
              <a:ext cx="5678580" cy="2016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gray">
            <a:xfrm>
              <a:off x="19140487" y="306163"/>
              <a:ext cx="5678580" cy="385487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</p:grpSp>
      <p:sp>
        <p:nvSpPr>
          <p:cNvPr id="17" name="PwCFirm"/>
          <p:cNvSpPr txBox="1">
            <a:spLocks noChangeArrowheads="1"/>
          </p:cNvSpPr>
          <p:nvPr userDrawn="1"/>
        </p:nvSpPr>
        <p:spPr bwMode="auto">
          <a:xfrm>
            <a:off x="1882380" y="333638"/>
            <a:ext cx="2590967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ru-RU" sz="800">
                <a:solidFill>
                  <a:schemeClr val="bg2"/>
                </a:solidFill>
                <a:cs typeface="Arial" charset="0"/>
              </a:rPr>
              <a:t>www.p</a:t>
            </a:r>
            <a:r>
              <a:rPr lang="ru-RU" altLang="ru-RU" sz="800">
                <a:solidFill>
                  <a:schemeClr val="bg2"/>
                </a:solidFill>
                <a:cs typeface="Arial" charset="0"/>
              </a:rPr>
              <a:t>w</a:t>
            </a:r>
            <a:r>
              <a:rPr lang="en-US" altLang="ru-RU" sz="800">
                <a:solidFill>
                  <a:schemeClr val="bg2"/>
                </a:solidFill>
                <a:cs typeface="Arial" charset="0"/>
              </a:rPr>
              <a:t>c.ru</a:t>
            </a:r>
            <a:endParaRPr lang="ru-RU" altLang="ru-RU" sz="800">
              <a:solidFill>
                <a:schemeClr val="bg2"/>
              </a:solidFill>
              <a:cs typeface="Arial" charset="0"/>
            </a:endParaRPr>
          </a:p>
        </p:txBody>
      </p:sp>
      <p:grpSp>
        <p:nvGrpSpPr>
          <p:cNvPr id="18" name="Group 32"/>
          <p:cNvGrpSpPr>
            <a:grpSpLocks/>
          </p:cNvGrpSpPr>
          <p:nvPr userDrawn="1"/>
        </p:nvGrpSpPr>
        <p:grpSpPr bwMode="auto">
          <a:xfrm>
            <a:off x="1084495" y="5053731"/>
            <a:ext cx="780603" cy="403242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3284" y="978681"/>
              <a:ext cx="1147218" cy="261974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3380"/>
              <a:ext cx="4572000" cy="1722694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</p:grpSp>
      <p:sp>
        <p:nvSpPr>
          <p:cNvPr id="121" name="Title 1"/>
          <p:cNvSpPr>
            <a:spLocks noGrp="1"/>
          </p:cNvSpPr>
          <p:nvPr>
            <p:ph type="ctrTitle"/>
          </p:nvPr>
        </p:nvSpPr>
        <p:spPr bwMode="white">
          <a:xfrm>
            <a:off x="1882446" y="698504"/>
            <a:ext cx="5383881" cy="76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Образец заголовка</a:t>
            </a:r>
            <a:endParaRPr lang="ru-RU" noProof="0" dirty="0"/>
          </a:p>
        </p:txBody>
      </p:sp>
      <p:sp>
        <p:nvSpPr>
          <p:cNvPr id="122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82446" y="1524002"/>
            <a:ext cx="5383881" cy="7620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err="1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357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1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51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B07B3E-2112-4CFE-AE2A-050666726D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0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492843" y="1460504"/>
            <a:ext cx="8155777" cy="3683000"/>
          </a:xfrm>
        </p:spPr>
        <p:txBody>
          <a:bodyPr/>
          <a:lstStyle>
            <a:lvl1pPr>
              <a:spcAft>
                <a:spcPts val="486"/>
              </a:spcAft>
              <a:defRPr sz="800" baseline="0">
                <a:solidFill>
                  <a:schemeClr val="tx2"/>
                </a:solidFill>
              </a:defRPr>
            </a:lvl1pPr>
            <a:lvl2pPr marL="146592" indent="-146592">
              <a:spcAft>
                <a:spcPts val="486"/>
              </a:spcAft>
              <a:buClr>
                <a:schemeClr val="tx2"/>
              </a:buClr>
              <a:defRPr sz="800">
                <a:solidFill>
                  <a:schemeClr val="tx2"/>
                </a:solidFill>
              </a:defRPr>
            </a:lvl2pPr>
            <a:lvl3pPr marL="293184" indent="-146592">
              <a:spcAft>
                <a:spcPts val="486"/>
              </a:spcAft>
              <a:buClr>
                <a:schemeClr val="tx2"/>
              </a:buClr>
              <a:defRPr sz="800">
                <a:solidFill>
                  <a:schemeClr val="tx2"/>
                </a:solidFill>
              </a:defRPr>
            </a:lvl3pPr>
            <a:lvl4pPr marL="439776" indent="-146592">
              <a:spcAft>
                <a:spcPts val="486"/>
              </a:spcAft>
              <a:buClr>
                <a:schemeClr val="tx2"/>
              </a:buClr>
              <a:defRPr sz="800">
                <a:solidFill>
                  <a:schemeClr val="tx2"/>
                </a:solidFill>
              </a:defRPr>
            </a:lvl4pPr>
            <a:lvl5pPr marL="578653" indent="-138877">
              <a:spcAft>
                <a:spcPts val="486"/>
              </a:spcAft>
              <a:buClr>
                <a:schemeClr val="tx2"/>
              </a:buClr>
              <a:defRPr sz="8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29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29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2900">
                <a:solidFill>
                  <a:schemeClr val="tx2"/>
                </a:solidFill>
              </a:defRPr>
            </a:lvl8pPr>
            <a:lvl9pPr>
              <a:defRPr sz="2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FA7DB88-56B6-42D6-9BF4-FD2CBBC002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00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solidFill>
                  <a:schemeClr val="bg2"/>
                </a:solidFill>
                <a:cs typeface="Arial" charset="0"/>
              </a:rPr>
              <a:t>PwC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6" y="1466504"/>
            <a:ext cx="8155777" cy="368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86"/>
              </a:spcAft>
              <a:defRPr sz="1000" b="1" baseline="0">
                <a:solidFill>
                  <a:schemeClr val="bg1"/>
                </a:solidFill>
              </a:defRPr>
            </a:lvl1pPr>
            <a:lvl2pPr marL="146592" indent="-146592">
              <a:lnSpc>
                <a:spcPct val="100000"/>
              </a:lnSpc>
              <a:spcBef>
                <a:spcPts val="0"/>
              </a:spcBef>
              <a:spcAft>
                <a:spcPts val="486"/>
              </a:spcAft>
              <a:buClr>
                <a:schemeClr val="bg1"/>
              </a:buClr>
              <a:defRPr sz="1000" b="1">
                <a:solidFill>
                  <a:schemeClr val="bg1"/>
                </a:solidFill>
              </a:defRPr>
            </a:lvl2pPr>
            <a:lvl3pPr marL="293184" indent="-146592">
              <a:lnSpc>
                <a:spcPct val="100000"/>
              </a:lnSpc>
              <a:spcBef>
                <a:spcPts val="0"/>
              </a:spcBef>
              <a:spcAft>
                <a:spcPts val="486"/>
              </a:spcAft>
              <a:buClr>
                <a:schemeClr val="bg1"/>
              </a:buClr>
              <a:defRPr sz="1000" b="1">
                <a:solidFill>
                  <a:schemeClr val="bg1"/>
                </a:solidFill>
              </a:defRPr>
            </a:lvl3pPr>
            <a:lvl4pPr marL="439776" indent="-146592">
              <a:lnSpc>
                <a:spcPct val="100000"/>
              </a:lnSpc>
              <a:spcBef>
                <a:spcPts val="0"/>
              </a:spcBef>
              <a:spcAft>
                <a:spcPts val="486"/>
              </a:spcAft>
              <a:buClr>
                <a:schemeClr val="bg1"/>
              </a:buClr>
              <a:defRPr sz="1000" b="1">
                <a:solidFill>
                  <a:schemeClr val="bg1"/>
                </a:solidFill>
              </a:defRPr>
            </a:lvl4pPr>
            <a:lvl5pPr marL="578653" indent="-146592">
              <a:lnSpc>
                <a:spcPct val="100000"/>
              </a:lnSpc>
              <a:spcBef>
                <a:spcPts val="0"/>
              </a:spcBef>
              <a:spcAft>
                <a:spcPts val="486"/>
              </a:spcAft>
              <a:buClr>
                <a:schemeClr val="bg1"/>
              </a:buClr>
              <a:defRPr sz="1000" b="1">
                <a:solidFill>
                  <a:schemeClr val="bg1"/>
                </a:solidFill>
              </a:defRPr>
            </a:lvl5pPr>
            <a:lvl6pPr marL="1438705" indent="-242384">
              <a:lnSpc>
                <a:spcPts val="3214"/>
              </a:lnSpc>
              <a:spcBef>
                <a:spcPts val="0"/>
              </a:spcBef>
              <a:spcAft>
                <a:spcPts val="53"/>
              </a:spcAft>
              <a:buClr>
                <a:schemeClr val="bg1"/>
              </a:buClr>
              <a:buFont typeface="Arial" pitchFamily="34" charset="0"/>
              <a:buNone/>
              <a:defRPr sz="2500">
                <a:solidFill>
                  <a:schemeClr val="bg1"/>
                </a:solidFill>
              </a:defRPr>
            </a:lvl6pPr>
            <a:lvl7pPr>
              <a:defRPr sz="2500">
                <a:solidFill>
                  <a:schemeClr val="bg1"/>
                </a:solidFill>
              </a:defRPr>
            </a:lvl7pPr>
            <a:lvl8pPr>
              <a:lnSpc>
                <a:spcPts val="3214"/>
              </a:lnSpc>
              <a:defRPr sz="2500">
                <a:solidFill>
                  <a:schemeClr val="bg1"/>
                </a:solidFill>
              </a:defRPr>
            </a:lvl8pPr>
            <a:lvl9pPr>
              <a:defRPr sz="25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F06FE0-F8F5-4490-9705-F762CB5AA51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71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0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492842" y="1460501"/>
            <a:ext cx="8154248" cy="126858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tx1"/>
                </a:solidFill>
              </a:defRPr>
            </a:lvl1pPr>
            <a:lvl2pPr marL="40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600"/>
            </a:lvl1pPr>
          </a:lstStyle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E86B77-B87B-418D-A91A-3061DD98B4F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06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3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solidFill>
                  <a:schemeClr val="bg2"/>
                </a:solidFill>
                <a:cs typeface="Arial" charset="0"/>
              </a:rPr>
              <a:t>PwC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496638" y="1462716"/>
            <a:ext cx="8143830" cy="127354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E26009-853F-4053-BE49-96B343E214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823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5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solidFill>
                  <a:schemeClr val="bg2"/>
                </a:solidFill>
                <a:cs typeface="Arial" charset="0"/>
              </a:rPr>
              <a:t>PwC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92842" y="2104811"/>
            <a:ext cx="4002960" cy="3038692"/>
          </a:xfrm>
        </p:spPr>
        <p:txBody>
          <a:bodyPr/>
          <a:lstStyle>
            <a:lvl1pPr>
              <a:spcAft>
                <a:spcPts val="486"/>
              </a:spcAft>
              <a:defRPr sz="800">
                <a:solidFill>
                  <a:schemeClr val="bg1"/>
                </a:solidFill>
              </a:defRPr>
            </a:lvl1pPr>
            <a:lvl2pPr marL="146592" indent="-146592">
              <a:spcAft>
                <a:spcPts val="486"/>
              </a:spcAft>
              <a:buClr>
                <a:schemeClr val="bg1"/>
              </a:buClr>
              <a:defRPr sz="800">
                <a:solidFill>
                  <a:schemeClr val="bg1"/>
                </a:solidFill>
              </a:defRPr>
            </a:lvl2pPr>
            <a:lvl3pPr marL="293184" indent="-146592">
              <a:spcAft>
                <a:spcPts val="486"/>
              </a:spcAft>
              <a:buClr>
                <a:schemeClr val="bg1"/>
              </a:buClr>
              <a:defRPr sz="800">
                <a:solidFill>
                  <a:schemeClr val="bg1"/>
                </a:solidFill>
              </a:defRPr>
            </a:lvl3pPr>
            <a:lvl4pPr marL="439776" indent="-146592">
              <a:spcAft>
                <a:spcPts val="486"/>
              </a:spcAft>
              <a:buClr>
                <a:schemeClr val="bg1"/>
              </a:buClr>
              <a:defRPr sz="800">
                <a:solidFill>
                  <a:schemeClr val="bg1"/>
                </a:solidFill>
              </a:defRPr>
            </a:lvl4pPr>
            <a:lvl5pPr marL="578653" indent="-146592">
              <a:spcAft>
                <a:spcPts val="486"/>
              </a:spcAft>
              <a:buClr>
                <a:schemeClr val="bg1"/>
              </a:buClr>
              <a:defRPr sz="800"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92843" y="1460506"/>
            <a:ext cx="8155777" cy="51730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F5AEDC-76B6-4476-85FE-3DDD03542C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6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83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8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8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1882380" y="312036"/>
            <a:ext cx="2590967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ru-RU" sz="800">
                <a:cs typeface="Arial" charset="0"/>
              </a:rPr>
              <a:t>www.p</a:t>
            </a:r>
            <a:r>
              <a:rPr lang="ru-RU" altLang="ru-RU" sz="800">
                <a:cs typeface="Arial" charset="0"/>
              </a:rPr>
              <a:t>w</a:t>
            </a:r>
            <a:r>
              <a:rPr lang="en-US" altLang="ru-RU" sz="800">
                <a:cs typeface="Arial" charset="0"/>
              </a:rPr>
              <a:t>c.ru</a:t>
            </a:r>
            <a:endParaRPr lang="ru-RU" altLang="ru-RU" sz="800">
              <a:cs typeface="Arial" charset="0"/>
            </a:endParaRPr>
          </a:p>
        </p:txBody>
      </p:sp>
      <p:cxnSp>
        <p:nvCxnSpPr>
          <p:cNvPr id="7" name="Shape 140"/>
          <p:cNvCxnSpPr/>
          <p:nvPr/>
        </p:nvCxnSpPr>
        <p:spPr>
          <a:xfrm rot="5400000" flipH="1" flipV="1">
            <a:off x="5117971" y="-2857559"/>
            <a:ext cx="109211" cy="6839636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"/>
          <p:cNvGrpSpPr>
            <a:grpSpLocks noChangeAspect="1"/>
          </p:cNvGrpSpPr>
          <p:nvPr userDrawn="1"/>
        </p:nvGrpSpPr>
        <p:grpSpPr bwMode="auto">
          <a:xfrm>
            <a:off x="1083050" y="4748903"/>
            <a:ext cx="1054246" cy="708074"/>
            <a:chOff x="518032" y="-1032869"/>
            <a:chExt cx="6161413" cy="4678943"/>
          </a:xfrm>
        </p:grpSpPr>
        <p:grpSp>
          <p:nvGrpSpPr>
            <p:cNvPr id="9" name="Group 73"/>
            <p:cNvGrpSpPr>
              <a:grpSpLocks noChangeAspect="1"/>
            </p:cNvGrpSpPr>
            <p:nvPr/>
          </p:nvGrpSpPr>
          <p:grpSpPr bwMode="auto"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gray">
              <a:xfrm>
                <a:off x="2293841" y="5988375"/>
                <a:ext cx="56932" cy="108149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gray">
              <a:xfrm>
                <a:off x="2133091" y="5757057"/>
                <a:ext cx="43536" cy="67593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gray">
              <a:xfrm>
                <a:off x="1905363" y="5714999"/>
                <a:ext cx="227729" cy="42058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gray">
              <a:xfrm>
                <a:off x="1905363" y="5757057"/>
                <a:ext cx="227729" cy="67593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gray">
              <a:xfrm>
                <a:off x="2176628" y="5824650"/>
                <a:ext cx="117213" cy="163726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 userDrawn="1"/>
            </p:nvSpPr>
            <p:spPr bwMode="gray">
              <a:xfrm>
                <a:off x="2176628" y="5988375"/>
                <a:ext cx="117213" cy="108149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 userDrawn="1"/>
            </p:nvSpPr>
            <p:spPr bwMode="gray">
              <a:xfrm>
                <a:off x="2133091" y="5824650"/>
                <a:ext cx="43536" cy="163726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0" name="Rectangle 32"/>
              <p:cNvSpPr>
                <a:spLocks noChangeArrowheads="1"/>
              </p:cNvSpPr>
              <p:nvPr userDrawn="1"/>
            </p:nvSpPr>
            <p:spPr bwMode="gray">
              <a:xfrm>
                <a:off x="2133091" y="5988375"/>
                <a:ext cx="43536" cy="108149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1" name="Freeform 33"/>
              <p:cNvSpPr>
                <a:spLocks/>
              </p:cNvSpPr>
              <p:nvPr userDrawn="1"/>
            </p:nvSpPr>
            <p:spPr bwMode="gray">
              <a:xfrm>
                <a:off x="1905363" y="5824650"/>
                <a:ext cx="227729" cy="1637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2" name="Rectangle 34"/>
              <p:cNvSpPr>
                <a:spLocks noChangeArrowheads="1"/>
              </p:cNvSpPr>
              <p:nvPr userDrawn="1"/>
            </p:nvSpPr>
            <p:spPr bwMode="gray">
              <a:xfrm>
                <a:off x="2046019" y="5988375"/>
                <a:ext cx="87073" cy="108149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3" name="Rectangle 35"/>
              <p:cNvSpPr>
                <a:spLocks noChangeArrowheads="1"/>
              </p:cNvSpPr>
              <p:nvPr userDrawn="1"/>
            </p:nvSpPr>
            <p:spPr bwMode="gray">
              <a:xfrm>
                <a:off x="1905363" y="5934301"/>
                <a:ext cx="140656" cy="5407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 userDrawn="1"/>
            </p:nvSpPr>
            <p:spPr bwMode="gray">
              <a:xfrm>
                <a:off x="1905363" y="5988375"/>
                <a:ext cx="140656" cy="108149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gray">
              <a:xfrm>
                <a:off x="2293841" y="5988375"/>
                <a:ext cx="56932" cy="108149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gray">
              <a:xfrm>
                <a:off x="2133091" y="5757057"/>
                <a:ext cx="43536" cy="67593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gray">
              <a:xfrm>
                <a:off x="1905363" y="5714999"/>
                <a:ext cx="227729" cy="42058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gray">
              <a:xfrm>
                <a:off x="1905363" y="5757057"/>
                <a:ext cx="227729" cy="67593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gray">
              <a:xfrm>
                <a:off x="2176628" y="5824650"/>
                <a:ext cx="117213" cy="163726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gray">
              <a:xfrm>
                <a:off x="2176628" y="5988375"/>
                <a:ext cx="117213" cy="108149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gray">
              <a:xfrm>
                <a:off x="2133091" y="5824650"/>
                <a:ext cx="43536" cy="163726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gray">
              <a:xfrm>
                <a:off x="2133091" y="5988375"/>
                <a:ext cx="43536" cy="108149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gray">
              <a:xfrm>
                <a:off x="1905363" y="5824650"/>
                <a:ext cx="227729" cy="1637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gray">
              <a:xfrm>
                <a:off x="2046019" y="5988375"/>
                <a:ext cx="87073" cy="108149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5" name="Rectangle 35"/>
              <p:cNvSpPr>
                <a:spLocks noChangeArrowheads="1"/>
              </p:cNvSpPr>
              <p:nvPr/>
            </p:nvSpPr>
            <p:spPr bwMode="gray">
              <a:xfrm>
                <a:off x="1905363" y="5934301"/>
                <a:ext cx="140656" cy="5407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gray">
              <a:xfrm>
                <a:off x="1905363" y="5988375"/>
                <a:ext cx="140656" cy="108149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1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717" y="981454"/>
                <a:ext cx="1144743" cy="261701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  <p:sp>
            <p:nvSpPr>
              <p:cNvPr id="12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5171"/>
                <a:ext cx="4570558" cy="1720903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84472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700">
                  <a:latin typeface="+mn-lt"/>
                </a:endParaRPr>
              </a:p>
            </p:txBody>
          </p:sp>
        </p:grpSp>
      </p:grpSp>
      <p:sp>
        <p:nvSpPr>
          <p:cNvPr id="142" name="Title 1"/>
          <p:cNvSpPr>
            <a:spLocks noGrp="1"/>
          </p:cNvSpPr>
          <p:nvPr>
            <p:ph type="ctrTitle"/>
          </p:nvPr>
        </p:nvSpPr>
        <p:spPr bwMode="black">
          <a:xfrm>
            <a:off x="1877681" y="698504"/>
            <a:ext cx="5388645" cy="76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Образец заголовка</a:t>
            </a:r>
            <a:endParaRPr lang="ru-RU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77680" y="1524002"/>
            <a:ext cx="5388646" cy="7620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6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err="1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646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0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1"/>
          <p:cNvGrpSpPr>
            <a:grpSpLocks/>
          </p:cNvGrpSpPr>
          <p:nvPr userDrawn="1"/>
        </p:nvGrpSpPr>
        <p:grpSpPr bwMode="auto">
          <a:xfrm>
            <a:off x="1752756" y="244828"/>
            <a:ext cx="7391244" cy="4808906"/>
            <a:chOff x="19140487" y="306163"/>
            <a:chExt cx="7443799" cy="5742169"/>
          </a:xfrm>
        </p:grpSpPr>
        <p:sp>
          <p:nvSpPr>
            <p:cNvPr id="8" name="Rectangle 17"/>
            <p:cNvSpPr>
              <a:spLocks noChangeArrowheads="1"/>
            </p:cNvSpPr>
            <p:nvPr/>
          </p:nvSpPr>
          <p:spPr bwMode="gray">
            <a:xfrm>
              <a:off x="19140487" y="4188253"/>
              <a:ext cx="2301891" cy="1860079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25663239" y="4032052"/>
              <a:ext cx="921047" cy="201628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25049691" y="2899955"/>
              <a:ext cx="733937" cy="1288298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5049691" y="4032052"/>
              <a:ext cx="733937" cy="201628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24665317" y="695948"/>
              <a:ext cx="477204" cy="2274226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>
              <a:off x="24665317" y="2899955"/>
              <a:ext cx="477204" cy="1288298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24665317" y="4032052"/>
              <a:ext cx="477204" cy="201628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19140487" y="688784"/>
              <a:ext cx="5678580" cy="2281391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gray">
            <a:xfrm>
              <a:off x="19140487" y="2899955"/>
              <a:ext cx="5678580" cy="1288298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19140487" y="4032052"/>
              <a:ext cx="5678580" cy="2016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gray">
            <a:xfrm>
              <a:off x="19140487" y="306163"/>
              <a:ext cx="5678580" cy="389785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489677" y="2418257"/>
            <a:ext cx="1209790" cy="126013"/>
            <a:chOff x="489087" y="2521685"/>
            <a:chExt cx="1209752" cy="151219"/>
          </a:xfrm>
        </p:grpSpPr>
        <p:cxnSp>
          <p:nvCxnSpPr>
            <p:cNvPr id="20" name="Straight Connector 32"/>
            <p:cNvCxnSpPr/>
            <p:nvPr userDrawn="1"/>
          </p:nvCxnSpPr>
          <p:spPr>
            <a:xfrm rot="10800000">
              <a:off x="489087" y="2521685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/>
            <p:cNvCxnSpPr/>
            <p:nvPr userDrawn="1"/>
          </p:nvCxnSpPr>
          <p:spPr>
            <a:xfrm rot="5400000">
              <a:off x="413477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2"/>
          <p:cNvGrpSpPr>
            <a:grpSpLocks/>
          </p:cNvGrpSpPr>
          <p:nvPr userDrawn="1"/>
        </p:nvGrpSpPr>
        <p:grpSpPr bwMode="auto">
          <a:xfrm>
            <a:off x="1084495" y="5053731"/>
            <a:ext cx="780603" cy="403242"/>
            <a:chOff x="518032" y="978681"/>
            <a:chExt cx="4572000" cy="2667393"/>
          </a:xfrm>
        </p:grpSpPr>
        <p:sp>
          <p:nvSpPr>
            <p:cNvPr id="23" name="Rectangle 37"/>
            <p:cNvSpPr>
              <a:spLocks noChangeArrowheads="1"/>
            </p:cNvSpPr>
            <p:nvPr userDrawn="1"/>
          </p:nvSpPr>
          <p:spPr bwMode="black">
            <a:xfrm>
              <a:off x="3293284" y="978681"/>
              <a:ext cx="1147218" cy="261974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black">
            <a:xfrm>
              <a:off x="518032" y="1923380"/>
              <a:ext cx="4572000" cy="1722694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</p:grpSp>
      <p:sp>
        <p:nvSpPr>
          <p:cNvPr id="25" name="PwCFirm"/>
          <p:cNvSpPr txBox="1">
            <a:spLocks noChangeArrowheads="1"/>
          </p:cNvSpPr>
          <p:nvPr userDrawn="1"/>
        </p:nvSpPr>
        <p:spPr bwMode="auto">
          <a:xfrm>
            <a:off x="1882380" y="333638"/>
            <a:ext cx="2590967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ru-RU" sz="800">
                <a:solidFill>
                  <a:schemeClr val="bg2"/>
                </a:solidFill>
                <a:cs typeface="Arial" charset="0"/>
              </a:rPr>
              <a:t>www.p</a:t>
            </a:r>
            <a:r>
              <a:rPr lang="ru-RU" altLang="ru-RU" sz="800">
                <a:solidFill>
                  <a:schemeClr val="bg2"/>
                </a:solidFill>
                <a:cs typeface="Arial" charset="0"/>
              </a:rPr>
              <a:t>w</a:t>
            </a:r>
            <a:r>
              <a:rPr lang="en-US" altLang="ru-RU" sz="800">
                <a:solidFill>
                  <a:schemeClr val="bg2"/>
                </a:solidFill>
                <a:cs typeface="Arial" charset="0"/>
              </a:rPr>
              <a:t>c.ru</a:t>
            </a:r>
            <a:endParaRPr lang="ru-RU" altLang="ru-RU" sz="8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2540000"/>
            <a:ext cx="914400" cy="635000"/>
          </a:xfr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ru-RU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 bwMode="white">
          <a:xfrm>
            <a:off x="1882446" y="698504"/>
            <a:ext cx="5383881" cy="76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Образец заголовка</a:t>
            </a:r>
            <a:endParaRPr lang="ru-RU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82446" y="1524002"/>
            <a:ext cx="5383881" cy="7620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err="1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102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2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1752756" y="244828"/>
            <a:ext cx="7391244" cy="4808906"/>
            <a:chOff x="19140487" y="306163"/>
            <a:chExt cx="7443799" cy="574216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7" y="4188252"/>
              <a:ext cx="2301891" cy="1860078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25663239" y="4032051"/>
              <a:ext cx="921047" cy="2016279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5049691" y="2899954"/>
              <a:ext cx="733937" cy="1288298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25049691" y="4032051"/>
              <a:ext cx="733937" cy="2016279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317" y="695948"/>
              <a:ext cx="477204" cy="2274225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317" y="2899954"/>
              <a:ext cx="477204" cy="1288298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317" y="4032051"/>
              <a:ext cx="477204" cy="2016279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7" y="670154"/>
              <a:ext cx="5678580" cy="2300020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7" y="2899954"/>
              <a:ext cx="5678580" cy="1288298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7" y="4032051"/>
              <a:ext cx="5678580" cy="2016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7" y="306163"/>
              <a:ext cx="5678580" cy="389785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latin typeface="+mn-lt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 userDrawn="1"/>
        </p:nvGrpSpPr>
        <p:grpSpPr bwMode="auto">
          <a:xfrm>
            <a:off x="1084495" y="5053731"/>
            <a:ext cx="780603" cy="403242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3284" y="978681"/>
              <a:ext cx="1147218" cy="261974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3380"/>
              <a:ext cx="4572000" cy="1722694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</p:grpSp>
      <p:sp>
        <p:nvSpPr>
          <p:cNvPr id="21" name="PwCFirm"/>
          <p:cNvSpPr txBox="1">
            <a:spLocks noChangeArrowheads="1"/>
          </p:cNvSpPr>
          <p:nvPr userDrawn="1"/>
        </p:nvSpPr>
        <p:spPr bwMode="auto">
          <a:xfrm>
            <a:off x="1882380" y="333638"/>
            <a:ext cx="2590967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ru-RU" sz="800">
                <a:solidFill>
                  <a:schemeClr val="bg2"/>
                </a:solidFill>
                <a:cs typeface="Arial" charset="0"/>
              </a:rPr>
              <a:t>www.p</a:t>
            </a:r>
            <a:r>
              <a:rPr lang="ru-RU" altLang="ru-RU" sz="800">
                <a:solidFill>
                  <a:schemeClr val="bg2"/>
                </a:solidFill>
                <a:cs typeface="Arial" charset="0"/>
              </a:rPr>
              <a:t>w</a:t>
            </a:r>
            <a:r>
              <a:rPr lang="en-US" altLang="ru-RU" sz="800">
                <a:solidFill>
                  <a:schemeClr val="bg2"/>
                </a:solidFill>
                <a:cs typeface="Arial" charset="0"/>
              </a:rPr>
              <a:t>c.ru</a:t>
            </a:r>
            <a:endParaRPr lang="ru-RU" altLang="ru-RU" sz="8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 bwMode="white">
          <a:xfrm>
            <a:off x="1882446" y="698504"/>
            <a:ext cx="5383881" cy="76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Образец заголовка</a:t>
            </a:r>
            <a:endParaRPr lang="ru-RU" noProof="0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82446" y="1524002"/>
            <a:ext cx="5383881" cy="7620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err="1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280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Z:\Aigul\ФК\презентация ИЮ\безопасность\презентация безопасность_нов_фон декабрь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79"/>
          <a:stretch>
            <a:fillRect/>
          </a:stretch>
        </p:blipFill>
        <p:spPr bwMode="auto">
          <a:xfrm>
            <a:off x="391742" y="-10801"/>
            <a:ext cx="8295706" cy="7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ltGray">
          <a:xfrm>
            <a:off x="0" y="0"/>
            <a:ext cx="456552" cy="781282"/>
          </a:xfrm>
          <a:prstGeom prst="rect">
            <a:avLst/>
          </a:prstGeom>
          <a:solidFill>
            <a:srgbClr val="004F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/>
          <a:p>
            <a:pPr algn="ctr" defTabSz="844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17"/>
          <p:cNvSpPr/>
          <p:nvPr userDrawn="1"/>
        </p:nvSpPr>
        <p:spPr bwMode="ltGray">
          <a:xfrm>
            <a:off x="8647124" y="-10801"/>
            <a:ext cx="496879" cy="792084"/>
          </a:xfrm>
          <a:prstGeom prst="rect">
            <a:avLst/>
          </a:prstGeom>
          <a:solidFill>
            <a:srgbClr val="D8E1F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66" tIns="37033" rIns="74066" bIns="37033" anchor="ctr"/>
          <a:lstStyle/>
          <a:p>
            <a:pPr algn="ctr" defTabSz="844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4790" y="843451"/>
            <a:ext cx="8142303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i="0"/>
            </a:lvl1pPr>
          </a:lstStyle>
          <a:p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39F7CC-21D2-4CDE-8A77-413DADF03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34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5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49"/>
          <p:cNvSpPr>
            <a:spLocks noChangeArrowheads="1"/>
          </p:cNvSpPr>
          <p:nvPr/>
        </p:nvSpPr>
        <p:spPr bwMode="gray">
          <a:xfrm>
            <a:off x="7391244" y="571262"/>
            <a:ext cx="1752756" cy="44824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81645" tIns="40822" rIns="81645" bIns="40822"/>
          <a:lstStyle/>
          <a:p>
            <a:pPr defTabSz="844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sp>
        <p:nvSpPr>
          <p:cNvPr id="7" name="Rectangle 648"/>
          <p:cNvSpPr>
            <a:spLocks noChangeArrowheads="1"/>
          </p:cNvSpPr>
          <p:nvPr/>
        </p:nvSpPr>
        <p:spPr bwMode="gray">
          <a:xfrm>
            <a:off x="1752760" y="244826"/>
            <a:ext cx="5638487" cy="3264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81645" tIns="40822" rIns="81645" bIns="40822"/>
          <a:lstStyle/>
          <a:p>
            <a:pPr defTabSz="844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sp>
        <p:nvSpPr>
          <p:cNvPr id="8" name="Rectangle 650"/>
          <p:cNvSpPr>
            <a:spLocks noChangeArrowheads="1"/>
          </p:cNvSpPr>
          <p:nvPr/>
        </p:nvSpPr>
        <p:spPr bwMode="gray">
          <a:xfrm>
            <a:off x="1752760" y="571262"/>
            <a:ext cx="5638487" cy="4482471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81645" tIns="40822" rIns="81645" bIns="40822"/>
          <a:lstStyle/>
          <a:p>
            <a:pPr defTabSz="8447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+mn-lt"/>
            </a:endParaRPr>
          </a:p>
        </p:txBody>
      </p:sp>
      <p:grpSp>
        <p:nvGrpSpPr>
          <p:cNvPr id="9" name="Group 32"/>
          <p:cNvGrpSpPr>
            <a:grpSpLocks/>
          </p:cNvGrpSpPr>
          <p:nvPr userDrawn="1"/>
        </p:nvGrpSpPr>
        <p:grpSpPr bwMode="auto">
          <a:xfrm>
            <a:off x="1084495" y="5053731"/>
            <a:ext cx="780603" cy="403242"/>
            <a:chOff x="518032" y="978681"/>
            <a:chExt cx="4572000" cy="2667393"/>
          </a:xfrm>
        </p:grpSpPr>
        <p:sp>
          <p:nvSpPr>
            <p:cNvPr id="10" name="Rectangle 37"/>
            <p:cNvSpPr>
              <a:spLocks noChangeArrowheads="1"/>
            </p:cNvSpPr>
            <p:nvPr userDrawn="1"/>
          </p:nvSpPr>
          <p:spPr bwMode="black">
            <a:xfrm>
              <a:off x="3293284" y="978681"/>
              <a:ext cx="1147218" cy="261974"/>
            </a:xfrm>
            <a:prstGeom prst="rect">
              <a:avLst/>
            </a:prstGeom>
            <a:solidFill>
              <a:srgbClr val="DC69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black">
            <a:xfrm>
              <a:off x="518032" y="1923380"/>
              <a:ext cx="4572000" cy="1722694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447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00">
                <a:latin typeface="+mn-lt"/>
              </a:endParaRPr>
            </a:p>
          </p:txBody>
        </p:sp>
      </p:grpSp>
      <p:sp>
        <p:nvSpPr>
          <p:cNvPr id="12" name="PwCFirm"/>
          <p:cNvSpPr txBox="1">
            <a:spLocks noChangeArrowheads="1"/>
          </p:cNvSpPr>
          <p:nvPr userDrawn="1"/>
        </p:nvSpPr>
        <p:spPr bwMode="auto">
          <a:xfrm>
            <a:off x="1882380" y="333638"/>
            <a:ext cx="2590967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ru-RU" sz="800">
                <a:solidFill>
                  <a:schemeClr val="bg2"/>
                </a:solidFill>
                <a:cs typeface="Arial" charset="0"/>
              </a:rPr>
              <a:t>www.p</a:t>
            </a:r>
            <a:r>
              <a:rPr lang="ru-RU" altLang="ru-RU" sz="800">
                <a:solidFill>
                  <a:schemeClr val="bg2"/>
                </a:solidFill>
                <a:cs typeface="Arial" charset="0"/>
              </a:rPr>
              <a:t>w</a:t>
            </a:r>
            <a:r>
              <a:rPr lang="en-US" altLang="ru-RU" sz="800">
                <a:solidFill>
                  <a:schemeClr val="bg2"/>
                </a:solidFill>
                <a:cs typeface="Arial" charset="0"/>
              </a:rPr>
              <a:t>c.ru</a:t>
            </a:r>
            <a:endParaRPr lang="ru-RU" altLang="ru-RU" sz="8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 bwMode="white">
          <a:xfrm>
            <a:off x="1882446" y="698504"/>
            <a:ext cx="5383881" cy="76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6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Образец заголовка</a:t>
            </a:r>
            <a:endParaRPr lang="ru-RU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82446" y="1524002"/>
            <a:ext cx="5383881" cy="7620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6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408224" indent="0" algn="l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816447" indent="0" algn="l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224671" indent="0" algn="l"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 marL="1632894" indent="0" algn="l">
              <a:buNone/>
              <a:defRPr sz="1600">
                <a:solidFill>
                  <a:schemeClr val="bg1"/>
                </a:solidFill>
                <a:latin typeface="+mj-lt"/>
              </a:defRPr>
            </a:lvl6pPr>
            <a:lvl7pPr marL="2041118" indent="0" algn="l">
              <a:buNone/>
              <a:defRPr sz="1600">
                <a:solidFill>
                  <a:schemeClr val="bg1"/>
                </a:solidFill>
                <a:latin typeface="+mj-lt"/>
              </a:defRPr>
            </a:lvl7pPr>
            <a:lvl8pPr marL="2449341" indent="0" algn="l">
              <a:buNone/>
              <a:defRPr sz="1600">
                <a:solidFill>
                  <a:schemeClr val="bg1"/>
                </a:solidFill>
                <a:latin typeface="+mj-lt"/>
              </a:defRPr>
            </a:lvl8pPr>
            <a:lvl9pPr marL="2857565" indent="0" algn="l">
              <a:buNone/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 err="1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954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04788" y="4639328"/>
            <a:ext cx="5399508" cy="635000"/>
          </a:xfrm>
        </p:spPr>
        <p:txBody>
          <a:bodyPr anchor="b"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/>
              <a:t>Образец текста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600"/>
            </a:lvl1pPr>
          </a:lstStyle>
          <a:p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8894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lIns="81636" tIns="40818" rIns="81636" bIns="40818"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9DA7-F890-4E36-AAEC-F74124257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4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4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92844" y="1460507"/>
            <a:ext cx="4020101" cy="3682999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46592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9" name="Content Placeholder 26"/>
          <p:cNvSpPr>
            <a:spLocks noGrp="1"/>
          </p:cNvSpPr>
          <p:nvPr>
            <p:ph sz="quarter" idx="15"/>
          </p:nvPr>
        </p:nvSpPr>
        <p:spPr>
          <a:xfrm>
            <a:off x="4632420" y="1460507"/>
            <a:ext cx="4020101" cy="3682999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46592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968ECB5-21F1-4F65-888A-9975F2E16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74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6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6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492845" y="1460507"/>
            <a:ext cx="2637979" cy="3682999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38877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0" name="Content Placeholder 26"/>
          <p:cNvSpPr>
            <a:spLocks noGrp="1"/>
          </p:cNvSpPr>
          <p:nvPr>
            <p:ph sz="quarter" idx="14"/>
          </p:nvPr>
        </p:nvSpPr>
        <p:spPr>
          <a:xfrm>
            <a:off x="3254373" y="1460507"/>
            <a:ext cx="2637979" cy="3682999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38877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21" name="Content Placeholder 26"/>
          <p:cNvSpPr>
            <a:spLocks noGrp="1"/>
          </p:cNvSpPr>
          <p:nvPr>
            <p:ph sz="quarter" idx="15"/>
          </p:nvPr>
        </p:nvSpPr>
        <p:spPr>
          <a:xfrm>
            <a:off x="6015901" y="1460507"/>
            <a:ext cx="2637979" cy="3682999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38877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B9A4A70-0C50-4691-856A-13F99A3CA7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9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9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92844" y="2740882"/>
            <a:ext cx="4020101" cy="2402623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46592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92843" y="1460503"/>
            <a:ext cx="8155777" cy="1153374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5" name="Content Placeholder 26"/>
          <p:cNvSpPr>
            <a:spLocks noGrp="1"/>
          </p:cNvSpPr>
          <p:nvPr>
            <p:ph sz="quarter" idx="17"/>
          </p:nvPr>
        </p:nvSpPr>
        <p:spPr>
          <a:xfrm>
            <a:off x="4632420" y="2740882"/>
            <a:ext cx="4020101" cy="2402623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46592">
              <a:spcAft>
                <a:spcPts val="486"/>
              </a:spcAft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A3C4216-56B3-4E6A-91A7-E023ED2F3E6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0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27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1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3" y="1460504"/>
            <a:ext cx="2628816" cy="1778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4" y="3365503"/>
            <a:ext cx="2627287" cy="1778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92842" y="1460504"/>
            <a:ext cx="5399508" cy="3683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9BC1038-4705-44F3-A360-8F1DAECB4F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8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4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92842" y="1460504"/>
            <a:ext cx="2631360" cy="1778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92842" y="3365504"/>
            <a:ext cx="2631360" cy="1778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55729" y="1460504"/>
            <a:ext cx="5391362" cy="3683000"/>
          </a:xfrm>
        </p:spPr>
        <p:txBody>
          <a:bodyPr/>
          <a:lstStyle>
            <a:lvl1pPr>
              <a:spcAft>
                <a:spcPts val="486"/>
              </a:spcAft>
              <a:defRPr sz="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7B203D6-8297-4068-89D2-8FFEBC08FA6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3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6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hape 29"/>
          <p:cNvCxnSpPr/>
          <p:nvPr/>
        </p:nvCxnSpPr>
        <p:spPr>
          <a:xfrm rot="5400000" flipH="1" flipV="1">
            <a:off x="5833043" y="-2192894"/>
            <a:ext cx="109211" cy="551030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872" y="571504"/>
            <a:ext cx="5383216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ru-RU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55729" y="1460504"/>
            <a:ext cx="5391362" cy="3683000"/>
          </a:xfrm>
        </p:spPr>
        <p:txBody>
          <a:bodyPr/>
          <a:lstStyle>
            <a:lvl1pPr>
              <a:spcAft>
                <a:spcPts val="486"/>
              </a:spcAft>
              <a:defRPr sz="800" baseline="0"/>
            </a:lvl1pPr>
            <a:lvl2pPr marL="146592" indent="-146592">
              <a:spcAft>
                <a:spcPts val="486"/>
              </a:spcAft>
              <a:defRPr sz="800"/>
            </a:lvl2pPr>
            <a:lvl3pPr marL="293184" indent="-146592">
              <a:spcAft>
                <a:spcPts val="486"/>
              </a:spcAft>
              <a:defRPr sz="800"/>
            </a:lvl3pPr>
            <a:lvl4pPr marL="439776" indent="-146592">
              <a:spcAft>
                <a:spcPts val="486"/>
              </a:spcAft>
              <a:defRPr sz="800"/>
            </a:lvl4pPr>
            <a:lvl5pPr marL="578653" indent="-146592">
              <a:spcAft>
                <a:spcPts val="486"/>
              </a:spcAft>
              <a:tabLst/>
              <a:defRPr sz="800"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ru-RU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92842" y="1460504"/>
            <a:ext cx="2631360" cy="1775460"/>
          </a:xfrm>
        </p:spPr>
        <p:txBody>
          <a:bodyPr/>
          <a:lstStyle>
            <a:lvl1pPr>
              <a:spcAft>
                <a:spcPts val="486"/>
              </a:spcAft>
              <a:defRPr sz="8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0AA3E24-BC9B-4FFA-9F76-025116875E5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7123363" y="5270955"/>
            <a:ext cx="1523760" cy="126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31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8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hape 14"/>
          <p:cNvCxnSpPr/>
          <p:nvPr userDrawn="1"/>
        </p:nvCxnSpPr>
        <p:spPr>
          <a:xfrm rot="5400000" flipH="1" flipV="1">
            <a:off x="4452586" y="-3579113"/>
            <a:ext cx="109211" cy="8282744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04081" y="5396969"/>
            <a:ext cx="2590968" cy="1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altLang="ru-RU" sz="600">
                <a:cs typeface="Arial" charset="0"/>
              </a:rPr>
              <a:t>PwC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4785" y="571504"/>
            <a:ext cx="8146616" cy="762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4081" y="5270955"/>
            <a:ext cx="5258268" cy="126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1B59CD-4FA8-4B4F-A526-61989F2961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16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2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1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2559" y="1460555"/>
            <a:ext cx="8154564" cy="36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04081" y="571262"/>
            <a:ext cx="8143042" cy="76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0481" y="5396969"/>
            <a:ext cx="1526640" cy="1272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600">
                <a:cs typeface="Arial" charset="0"/>
              </a:defRPr>
            </a:lvl1pPr>
          </a:lstStyle>
          <a:p>
            <a:fld id="{2A1B1E15-4428-4032-8A67-8239BCB065A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82" y="5270955"/>
            <a:ext cx="5261149" cy="1248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6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mtClean="0"/>
              <a:t>2</a:t>
            </a: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441" r:id="rId13"/>
    <p:sldLayoutId id="2147484442" r:id="rId14"/>
    <p:sldLayoutId id="2147484443" r:id="rId15"/>
    <p:sldLayoutId id="2147484444" r:id="rId16"/>
    <p:sldLayoutId id="2147484445" r:id="rId17"/>
    <p:sldLayoutId id="2147484446" r:id="rId18"/>
    <p:sldLayoutId id="2147484447" r:id="rId19"/>
    <p:sldLayoutId id="2147484448" r:id="rId20"/>
    <p:sldLayoutId id="2147484449" r:id="rId21"/>
    <p:sldLayoutId id="2147484450" r:id="rId22"/>
  </p:sldLayoutIdLst>
  <p:hf hdr="0" ftr="0" dt="0"/>
  <p:txStyles>
    <p:titleStyle>
      <a:lvl1pPr algn="l" defTabSz="815245" rtl="0" eaLnBrk="0" fontAlgn="base" hangingPunct="0">
        <a:spcBef>
          <a:spcPct val="0"/>
        </a:spcBef>
        <a:spcAft>
          <a:spcPct val="0"/>
        </a:spcAft>
        <a:defRPr sz="19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15245" rtl="0" eaLnBrk="0" fontAlgn="base" hangingPunct="0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2pPr>
      <a:lvl3pPr algn="l" defTabSz="815245" rtl="0" eaLnBrk="0" fontAlgn="base" hangingPunct="0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3pPr>
      <a:lvl4pPr algn="l" defTabSz="815245" rtl="0" eaLnBrk="0" fontAlgn="base" hangingPunct="0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4pPr>
      <a:lvl5pPr algn="l" defTabSz="815245" rtl="0" eaLnBrk="0" fontAlgn="base" hangingPunct="0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5pPr>
      <a:lvl6pPr marL="370332" algn="l" defTabSz="815245" rtl="0" fontAlgn="base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6pPr>
      <a:lvl7pPr marL="740664" algn="l" defTabSz="815245" rtl="0" fontAlgn="base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7pPr>
      <a:lvl8pPr marL="1110996" algn="l" defTabSz="815245" rtl="0" fontAlgn="base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8pPr>
      <a:lvl9pPr marL="1481328" algn="l" defTabSz="815245" rtl="0" fontAlgn="base">
        <a:spcBef>
          <a:spcPct val="0"/>
        </a:spcBef>
        <a:spcAft>
          <a:spcPct val="0"/>
        </a:spcAft>
        <a:defRPr sz="1900" b="1" i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indent="-244316" algn="l" defTabSz="815245" rtl="0" eaLnBrk="0" fontAlgn="base" hangingPunct="0">
        <a:spcBef>
          <a:spcPct val="0"/>
        </a:spcBef>
        <a:spcAft>
          <a:spcPts val="800"/>
        </a:spcAft>
        <a:buClr>
          <a:schemeClr val="tx1"/>
        </a:buClr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44316" indent="-244316" algn="l" defTabSz="815245" rtl="0" eaLnBrk="0" fontAlgn="base" hangingPunct="0">
        <a:spcBef>
          <a:spcPct val="0"/>
        </a:spcBef>
        <a:spcAft>
          <a:spcPts val="800"/>
        </a:spcAft>
        <a:buClr>
          <a:schemeClr val="tx1"/>
        </a:buClr>
        <a:buFont typeface="Georgia" pitchFamily="18" charset="0"/>
        <a:buChar char="•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88633" indent="-244316" algn="l" defTabSz="815245" rtl="0" eaLnBrk="0" fontAlgn="base" hangingPunct="0">
        <a:spcBef>
          <a:spcPct val="0"/>
        </a:spcBef>
        <a:spcAft>
          <a:spcPts val="800"/>
        </a:spcAft>
        <a:buClr>
          <a:schemeClr val="tx1"/>
        </a:buClr>
        <a:buFont typeface="Georgia" pitchFamily="18" charset="0"/>
        <a:buChar char="-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734235" indent="-244316" algn="l" defTabSz="815245" rtl="0" eaLnBrk="0" fontAlgn="base" hangingPunct="0">
        <a:spcBef>
          <a:spcPct val="0"/>
        </a:spcBef>
        <a:spcAft>
          <a:spcPts val="800"/>
        </a:spcAft>
        <a:buClr>
          <a:schemeClr val="tx1"/>
        </a:buClr>
        <a:buFont typeface="Georgia" pitchFamily="18" charset="0"/>
        <a:buChar char="◦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978551" indent="-244316" algn="l" defTabSz="815245" rtl="0" eaLnBrk="0" fontAlgn="base" hangingPunct="0">
        <a:spcBef>
          <a:spcPct val="0"/>
        </a:spcBef>
        <a:spcAft>
          <a:spcPts val="800"/>
        </a:spcAft>
        <a:buClr>
          <a:schemeClr val="tx1"/>
        </a:buClr>
        <a:buFont typeface="Georgia" pitchFamily="18" charset="0"/>
        <a:buChar char="›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44933" marR="0" indent="-244933" algn="l" defTabSz="816447" rtl="0" eaLnBrk="1" fontAlgn="auto" latinLnBrk="0" hangingPunct="1">
        <a:lnSpc>
          <a:spcPct val="100000"/>
        </a:lnSpc>
        <a:spcBef>
          <a:spcPts val="0"/>
        </a:spcBef>
        <a:spcAft>
          <a:spcPts val="804"/>
        </a:spcAft>
        <a:buClr>
          <a:schemeClr val="tx1"/>
        </a:buClr>
        <a:buSzPct val="100000"/>
        <a:buFont typeface="+mj-lt"/>
        <a:buAutoNum type="arabicPeriod"/>
        <a:tabLst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89869" indent="-244933" algn="l" defTabSz="816447" rtl="0" eaLnBrk="1" latinLnBrk="0" hangingPunct="1">
        <a:lnSpc>
          <a:spcPct val="100000"/>
        </a:lnSpc>
        <a:spcBef>
          <a:spcPts val="0"/>
        </a:spcBef>
        <a:spcAft>
          <a:spcPts val="804"/>
        </a:spcAft>
        <a:buSzPct val="100000"/>
        <a:buFont typeface="+mj-lt"/>
        <a:buAutoNum type="alpha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734802" indent="-244933" algn="l" defTabSz="816447" rtl="0" eaLnBrk="1" latinLnBrk="0" hangingPunct="1">
        <a:lnSpc>
          <a:spcPct val="100000"/>
        </a:lnSpc>
        <a:spcBef>
          <a:spcPts val="0"/>
        </a:spcBef>
        <a:spcAft>
          <a:spcPts val="804"/>
        </a:spcAft>
        <a:buSzPct val="100000"/>
        <a:buFont typeface="+mj-lt"/>
        <a:buAutoNum type="roman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44933" algn="l" defTabSz="816447" rtl="0" eaLnBrk="1" latinLnBrk="0" hangingPunct="1">
        <a:lnSpc>
          <a:spcPct val="100000"/>
        </a:lnSpc>
        <a:spcBef>
          <a:spcPts val="0"/>
        </a:spcBef>
        <a:spcAft>
          <a:spcPts val="804"/>
        </a:spcAft>
        <a:buFont typeface="Arial" pitchFamily="34" charset="0"/>
        <a:buNone/>
        <a:defRPr sz="18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24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47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71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94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118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341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65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88" algn="l" defTabSz="8164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tags" Target="../tags/tag5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5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8.png"/><Relationship Id="rId18" Type="http://schemas.openxmlformats.org/officeDocument/2006/relationships/image" Target="../media/image53.gi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17" Type="http://schemas.openxmlformats.org/officeDocument/2006/relationships/image" Target="../media/image52.png"/><Relationship Id="rId2" Type="http://schemas.openxmlformats.org/officeDocument/2006/relationships/tags" Target="../tags/tag55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54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.png"/><Relationship Id="rId1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55.jpeg"/><Relationship Id="rId2" Type="http://schemas.openxmlformats.org/officeDocument/2006/relationships/tags" Target="../tags/tag5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0.jpeg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7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9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emf"/><Relationship Id="rId12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 descr="X:\Aigul\заказы\ЦКИ\ФС Век\презентации ИЗМ глав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02"/>
            <a:ext cx="9144000" cy="57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3954" y="-94841"/>
            <a:ext cx="9001000" cy="751898"/>
          </a:xfrm>
          <a:prstGeom prst="rect">
            <a:avLst/>
          </a:prstGeom>
          <a:ln>
            <a:noFill/>
          </a:ln>
        </p:spPr>
        <p:txBody>
          <a:bodyPr wrap="square" lIns="74066" tIns="37033" rIns="74066" bIns="37033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Прогрессивные технологии</a:t>
            </a:r>
          </a:p>
          <a:p>
            <a:pPr algn="ctr"/>
            <a:r>
              <a:rPr lang="ru-RU" sz="2200" b="1" dirty="0">
                <a:solidFill>
                  <a:schemeClr val="tx2"/>
                </a:solidFill>
                <a:latin typeface="+mn-lt"/>
              </a:rPr>
              <a:t>а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втоматизированных и роботизированных производств</a:t>
            </a:r>
            <a:endParaRPr lang="ru-RU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3169" y="4949746"/>
            <a:ext cx="2664296" cy="751898"/>
          </a:xfrm>
          <a:prstGeom prst="rect">
            <a:avLst/>
          </a:prstGeom>
          <a:ln>
            <a:noFill/>
          </a:ln>
        </p:spPr>
        <p:txBody>
          <a:bodyPr wrap="square" lIns="74066" tIns="37033" rIns="74066" bIns="37033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Челябинск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+mn-lt"/>
              </a:rPr>
              <a:t>2023</a:t>
            </a:r>
            <a:endParaRPr lang="ru-RU" sz="2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452" descr="C:\Users\dvm\Documents\Bluetooth Folder\логотип юург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34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657200" y="591484"/>
            <a:ext cx="10801200" cy="813453"/>
          </a:xfrm>
          <a:prstGeom prst="rect">
            <a:avLst/>
          </a:prstGeom>
          <a:ln>
            <a:noFill/>
          </a:ln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Руководитель программы</a:t>
            </a:r>
            <a:r>
              <a:rPr lang="en-US" b="1" dirty="0" smtClean="0">
                <a:latin typeface="+mn-lt"/>
              </a:rPr>
              <a:t>: </a:t>
            </a:r>
            <a:r>
              <a:rPr lang="ru-RU" b="1" dirty="0" smtClean="0">
                <a:latin typeface="+mn-lt"/>
              </a:rPr>
              <a:t>Дубинин В.М. </a:t>
            </a:r>
          </a:p>
          <a:p>
            <a:pPr algn="r"/>
            <a:r>
              <a:rPr lang="ru-RU" b="1" dirty="0" smtClean="0">
                <a:latin typeface="+mn-lt"/>
              </a:rPr>
              <a:t>руководитель лаборатории цифровых инженерных технологий</a:t>
            </a:r>
          </a:p>
          <a:p>
            <a:pPr algn="r"/>
            <a:r>
              <a:rPr lang="ru-RU" b="1" dirty="0" smtClean="0">
                <a:latin typeface="+mn-lt"/>
              </a:rPr>
              <a:t>Центра Компьютерного Инжиниринга ЮУРГУ</a:t>
            </a:r>
          </a:p>
        </p:txBody>
      </p:sp>
    </p:spTree>
    <p:extLst>
      <p:ext uri="{BB962C8B-B14F-4D97-AF65-F5344CB8AC3E}">
        <p14:creationId xmlns:p14="http://schemas.microsoft.com/office/powerpoint/2010/main" val="27587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ДИСЦИПЛИНА 4 - </a:t>
            </a:r>
            <a:r>
              <a:rPr lang="ru-RU" sz="1900" b="1" dirty="0">
                <a:latin typeface="+mn-lt"/>
              </a:rPr>
              <a:t>К</a:t>
            </a:r>
            <a:r>
              <a:rPr lang="ru-RU" sz="1900" b="1" dirty="0" smtClean="0">
                <a:latin typeface="+mn-lt"/>
              </a:rPr>
              <a:t>раткое описание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865233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автоматизированных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</a:p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роботизированных производств</a:t>
            </a:r>
          </a:p>
        </p:txBody>
      </p:sp>
      <p:pic>
        <p:nvPicPr>
          <p:cNvPr id="277603" name="Picture 9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98" y="1529409"/>
            <a:ext cx="6108973" cy="296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97304" y="4657700"/>
            <a:ext cx="6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по результатам </a:t>
            </a:r>
          </a:p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дисциплины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3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ДИСЦИПЛИНА 5 - </a:t>
            </a:r>
            <a:r>
              <a:rPr lang="ru-RU" sz="1900" b="1" dirty="0">
                <a:latin typeface="+mn-lt"/>
              </a:rPr>
              <a:t>К</a:t>
            </a:r>
            <a:r>
              <a:rPr lang="ru-RU" sz="1900" b="1" dirty="0" smtClean="0">
                <a:latin typeface="+mn-lt"/>
              </a:rPr>
              <a:t>раткое описание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7201" y="8207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фабрик будущего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8628" name="Picture 1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157621"/>
            <a:ext cx="5836735" cy="346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350" y="4815588"/>
            <a:ext cx="6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по результатам </a:t>
            </a:r>
          </a:p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дисциплины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35209" y="4898370"/>
            <a:ext cx="5623157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latin typeface="Tahoma" panose="020B0604030504040204" pitchFamily="34" charset="0"/>
              </a:rPr>
              <a:t>Предприятия – индустриальные партнеры (места </a:t>
            </a:r>
          </a:p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dirty="0">
                <a:latin typeface="Tahoma" panose="020B0604030504040204" pitchFamily="34" charset="0"/>
              </a:rPr>
              <a:t>п</a:t>
            </a:r>
            <a:r>
              <a:rPr lang="ru-RU" sz="1500" b="1" dirty="0" smtClean="0">
                <a:latin typeface="Tahoma" panose="020B0604030504040204" pitchFamily="34" charset="0"/>
              </a:rPr>
              <a:t>роведения практики, примеры продукции)</a:t>
            </a:r>
            <a:endParaRPr lang="ru-RU" sz="1500" b="1" dirty="0">
              <a:latin typeface="Tahoma" panose="020B0604030504040204" pitchFamily="34" charset="0"/>
            </a:endParaRPr>
          </a:p>
        </p:txBody>
      </p:sp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659565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ИНФОРМАЦИЯ О МЕСТЕ ПРОВЕДЕНИЯ ПРАКТИКИ,</a:t>
            </a:r>
          </a:p>
          <a:p>
            <a:pPr algn="r"/>
            <a:r>
              <a:rPr lang="ru-RU" sz="1900" b="1" dirty="0" smtClean="0">
                <a:latin typeface="+mn-lt"/>
              </a:rPr>
              <a:t>ПРЕДПРИЯТИЯХ ПАРТНЕРАХ</a:t>
            </a:r>
          </a:p>
        </p:txBody>
      </p:sp>
      <p:pic>
        <p:nvPicPr>
          <p:cNvPr id="279593" name="Picture 4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59" y="1153740"/>
            <a:ext cx="504056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94" name="Picture 4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0" y="1153739"/>
            <a:ext cx="739281" cy="60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1" name="Picture 4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4195"/>
            <a:ext cx="969626" cy="65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2" name="Picture 5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90" y="1153989"/>
            <a:ext cx="985052" cy="6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3" name="Picture 5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73941"/>
            <a:ext cx="917251" cy="5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4" name="Picture 5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96" y="1921397"/>
            <a:ext cx="2328219" cy="34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7" name="Picture 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62" y="2454148"/>
            <a:ext cx="895698" cy="8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08" name="Picture 5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31" y="2444804"/>
            <a:ext cx="1325397" cy="7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0" name="Picture 5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18" y="1125053"/>
            <a:ext cx="885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2" name="Picture 6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38" y="2371602"/>
            <a:ext cx="1266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3" name="Picture 6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20" y="1900285"/>
            <a:ext cx="1704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5" name="Picture 6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90" y="1924302"/>
            <a:ext cx="1529103" cy="3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6" name="Picture 6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63" y="2341668"/>
            <a:ext cx="10652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18" name="Picture 6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19" y="2342672"/>
            <a:ext cx="917641" cy="78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0" name="Picture 6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12" y="3367771"/>
            <a:ext cx="2139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1" name="Picture 6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64" y="3405076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3" name="Picture 7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12" y="2377021"/>
            <a:ext cx="700144" cy="8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5" name="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31" y="1232886"/>
            <a:ext cx="1116046" cy="33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6" name="Picture 7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25" y="3286032"/>
            <a:ext cx="70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7" name="Picture 7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17445"/>
            <a:ext cx="1095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29" name="Picture 7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12" y="3341998"/>
            <a:ext cx="1071535" cy="5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43664" y="4153644"/>
            <a:ext cx="277640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Tahoma" panose="020B0604030504040204" pitchFamily="34" charset="0"/>
              </a:rPr>
              <a:t>…любые предприятия с металлообрабатывающим производством!!!</a:t>
            </a:r>
            <a:endParaRPr lang="ru-RU" sz="1500" b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pic>
        <p:nvPicPr>
          <p:cNvPr id="279634" name="Picture 8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49" y="4175922"/>
            <a:ext cx="1743136" cy="5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635" name="Picture 8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20" y="4179288"/>
            <a:ext cx="1778303" cy="54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0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19871" y="4985947"/>
            <a:ext cx="5623157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latin typeface="Tahoma" panose="020B0604030504040204" pitchFamily="34" charset="0"/>
              </a:rPr>
              <a:t>Основное Программное обеспечение по дисциплинам</a:t>
            </a:r>
          </a:p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dirty="0" smtClean="0">
                <a:latin typeface="Tahoma" panose="020B0604030504040204" pitchFamily="34" charset="0"/>
              </a:rPr>
              <a:t>(Российское ПО)</a:t>
            </a:r>
            <a:endParaRPr lang="ru-RU" sz="1500" b="1" dirty="0">
              <a:latin typeface="Tahoma" panose="020B0604030504040204" pitchFamily="34" charset="0"/>
            </a:endParaRPr>
          </a:p>
        </p:txBody>
      </p:sp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659565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ПРИМЕНЯЕМОЕ ПРИ РЕАЛИЗАЦИИ ДПП ПП</a:t>
            </a:r>
          </a:p>
          <a:p>
            <a:pPr algn="r"/>
            <a:r>
              <a:rPr lang="ru-RU" sz="1900" b="1" dirty="0" smtClean="0">
                <a:latin typeface="+mn-lt"/>
              </a:rPr>
              <a:t>РОССИЙСКОЕ ПРОГРАММНОЕ ОБЕСПЕЧЕНИЕ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710067" y="2734738"/>
            <a:ext cx="166264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КОМПАС 2</a:t>
            </a:r>
            <a:r>
              <a:rPr lang="en-US" sz="1200" b="1" dirty="0" smtClean="0">
                <a:latin typeface="Tahoma" panose="020B0604030504040204" pitchFamily="34" charset="0"/>
              </a:rPr>
              <a:t>D</a:t>
            </a:r>
            <a:r>
              <a:rPr lang="ru-RU" sz="1200" b="1" dirty="0" smtClean="0">
                <a:latin typeface="Tahoma" panose="020B0604030504040204" pitchFamily="34" charset="0"/>
              </a:rPr>
              <a:t>-3</a:t>
            </a:r>
            <a:r>
              <a:rPr lang="en-US" sz="1200" b="1" dirty="0">
                <a:latin typeface="Tahoma" panose="020B0604030504040204" pitchFamily="34" charset="0"/>
              </a:rPr>
              <a:t>D</a:t>
            </a:r>
            <a:r>
              <a:rPr lang="ru-RU" sz="1200" b="1" dirty="0" smtClean="0">
                <a:latin typeface="Tahoma" panose="020B0604030504040204" pitchFamily="34" charset="0"/>
              </a:rPr>
              <a:t> АСКОН</a:t>
            </a:r>
            <a:r>
              <a:rPr lang="en-US" sz="1200" b="1" dirty="0" smtClean="0">
                <a:latin typeface="Tahoma" panose="020B0604030504040204" pitchFamily="34" charset="0"/>
              </a:rPr>
              <a:t> + </a:t>
            </a:r>
            <a:r>
              <a:rPr lang="ru-RU" sz="1200" b="1" dirty="0" smtClean="0">
                <a:latin typeface="Tahoma" panose="020B0604030504040204" pitchFamily="34" charset="0"/>
              </a:rPr>
              <a:t>ЧПУ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883155" y="2734227"/>
            <a:ext cx="166264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latin typeface="Tahoma" panose="020B0604030504040204" pitchFamily="34" charset="0"/>
              </a:rPr>
              <a:t>T-FLEX CAD</a:t>
            </a:r>
          </a:p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latin typeface="Tahoma" panose="020B0604030504040204" pitchFamily="34" charset="0"/>
              </a:rPr>
              <a:t> 2D- 3D</a:t>
            </a:r>
            <a:r>
              <a:rPr lang="ru-RU" sz="1200" b="1" dirty="0" smtClean="0">
                <a:latin typeface="Tahoma" panose="020B0604030504040204" pitchFamily="34" charset="0"/>
              </a:rPr>
              <a:t> +</a:t>
            </a:r>
            <a:r>
              <a:rPr lang="en-US" sz="1200" b="1" dirty="0" smtClean="0">
                <a:latin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</a:rPr>
              <a:t>ЧПУ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7198377" y="2692207"/>
            <a:ext cx="166264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Универсальный</a:t>
            </a:r>
          </a:p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Механизм 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7347933" y="4375164"/>
            <a:ext cx="1662641" cy="1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МКЭ </a:t>
            </a:r>
            <a:r>
              <a:rPr lang="en-US" sz="1200" b="1" dirty="0" err="1" smtClean="0">
                <a:latin typeface="Tahoma" panose="020B0604030504040204" pitchFamily="34" charset="0"/>
              </a:rPr>
              <a:t>Fidesys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10068" y="4299235"/>
            <a:ext cx="1662641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А</a:t>
            </a:r>
            <a:r>
              <a:rPr lang="en-US" sz="1200" b="1" dirty="0" smtClean="0">
                <a:latin typeface="Tahoma" panose="020B0604030504040204" pitchFamily="34" charset="0"/>
              </a:rPr>
              <a:t>DEM</a:t>
            </a:r>
            <a:r>
              <a:rPr lang="ru-RU" sz="1200" b="1" dirty="0" smtClean="0">
                <a:latin typeface="Tahoma" panose="020B0604030504040204" pitchFamily="34" charset="0"/>
              </a:rPr>
              <a:t> 2</a:t>
            </a:r>
            <a:r>
              <a:rPr lang="en-US" sz="1200" b="1" dirty="0" smtClean="0">
                <a:latin typeface="Tahoma" panose="020B0604030504040204" pitchFamily="34" charset="0"/>
              </a:rPr>
              <a:t>D-3D +</a:t>
            </a:r>
            <a:r>
              <a:rPr lang="ru-RU" sz="1200" b="1" dirty="0" smtClean="0">
                <a:latin typeface="Tahoma" panose="020B0604030504040204" pitchFamily="34" charset="0"/>
              </a:rPr>
              <a:t>ЧПУ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691328" y="4382143"/>
            <a:ext cx="2332365" cy="1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b="1" dirty="0" smtClean="0">
                <a:latin typeface="Tahoma" panose="020B0604030504040204" pitchFamily="34" charset="0"/>
              </a:rPr>
              <a:t>СПРУТ/Технология</a:t>
            </a:r>
            <a:r>
              <a:rPr lang="en-US" sz="1200" b="1" dirty="0" smtClean="0">
                <a:latin typeface="Tahoma" panose="020B0604030504040204" pitchFamily="34" charset="0"/>
              </a:rPr>
              <a:t>+</a:t>
            </a:r>
            <a:r>
              <a:rPr lang="ru-RU" sz="1200" b="1" dirty="0" smtClean="0">
                <a:latin typeface="Tahoma" panose="020B0604030504040204" pitchFamily="34" charset="0"/>
              </a:rPr>
              <a:t>ЧПУ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pic>
        <p:nvPicPr>
          <p:cNvPr id="283676" name="Picture 28" descr="C:\Users\dvm\Desktop\Презентация_05.09.23\чпу\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82" y="3433564"/>
            <a:ext cx="2061220" cy="5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78" name="Picture 30" descr="C:\Users\dvm\Desktop\Презентация_05.09.23\чпу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0" y="1345332"/>
            <a:ext cx="1140173" cy="11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80" name="Picture 32" descr="C:\Users\dvm\Desktop\Презентация_05.09.23\чпу\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69" y="1544297"/>
            <a:ext cx="2483917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81" name="Picture 33" descr="C:\Users\dvm\Desktop\Презентация_05.09.23\чпу\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46" y="3367771"/>
            <a:ext cx="780550" cy="7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82" name="Picture 34" descr="C:\Users\dvm\Desktop\Презентация_05.09.23\чпу\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40" y="3417839"/>
            <a:ext cx="875145" cy="7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84" name="Picture 36" descr="C:\Users\dvm\Desktop\Презентация_05.09.23\чпу\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80" y="3461436"/>
            <a:ext cx="1617994" cy="5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86" name="Picture 38" descr="C:\Users\dvm\Desktop\Презентация_05.09.23\чпу\um9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04" y="1777380"/>
            <a:ext cx="1696374" cy="5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0865"/>
            <a:ext cx="2136086" cy="363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96334" y="840217"/>
            <a:ext cx="4550375" cy="1536728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Предприятия-партнеры на рынке</a:t>
            </a:r>
            <a:r>
              <a:rPr lang="en-US" sz="1900" b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19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900" b="1" dirty="0" smtClean="0">
                <a:latin typeface="+mn-lt"/>
              </a:rPr>
              <a:t>АО «ЧТПЗ», АО «КОНАР», ПАО «МЕЧЕЛ» ООО «СТАНКОМАШ», ОАО «УЗТМ», АЗ «УРАЛ» АО СКБ «Турбина», НПО «Уральский металл»,</a:t>
            </a:r>
            <a:r>
              <a:rPr lang="en-US" sz="1900" b="1" dirty="0" smtClean="0">
                <a:latin typeface="+mn-lt"/>
              </a:rPr>
              <a:t> </a:t>
            </a:r>
            <a:r>
              <a:rPr lang="ru-RU" sz="1900" b="1" dirty="0" smtClean="0">
                <a:latin typeface="+mn-lt"/>
              </a:rPr>
              <a:t>НПО «Вектор» и др.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09982" y="2291125"/>
            <a:ext cx="6653535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Приобретаемые умения, ИТ-компетенции</a:t>
            </a:r>
            <a:r>
              <a:rPr lang="en-US" sz="1900" b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19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30387" y="3677314"/>
            <a:ext cx="6653535" cy="1536728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ИТ-специальность</a:t>
            </a:r>
            <a:r>
              <a:rPr lang="en-US" sz="1900" b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900" b="1" dirty="0" smtClean="0">
                <a:latin typeface="+mn-lt"/>
              </a:rPr>
              <a:t>специалист по разработке технологий и программ для станков с ЧПУ-управлением. </a:t>
            </a:r>
          </a:p>
          <a:p>
            <a:r>
              <a:rPr lang="ru-RU" sz="1900" b="1" dirty="0">
                <a:solidFill>
                  <a:srgbClr val="C00000"/>
                </a:solidFill>
                <a:latin typeface="+mn-lt"/>
              </a:rPr>
              <a:t>К</a:t>
            </a:r>
            <a:r>
              <a:rPr lang="ru-RU" sz="1900" b="1" dirty="0" smtClean="0">
                <a:solidFill>
                  <a:srgbClr val="C00000"/>
                </a:solidFill>
                <a:latin typeface="+mn-lt"/>
              </a:rPr>
              <a:t>оличество вакансий</a:t>
            </a:r>
            <a:r>
              <a:rPr lang="en-US" sz="1900" b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1900" b="1" dirty="0" smtClean="0">
                <a:latin typeface="+mn-lt"/>
              </a:rPr>
              <a:t> более 40 , </a:t>
            </a:r>
          </a:p>
          <a:p>
            <a:r>
              <a:rPr lang="ru-RU" sz="1900" b="1" dirty="0" smtClean="0">
                <a:latin typeface="+mn-lt"/>
              </a:rPr>
              <a:t>ЗП = </a:t>
            </a:r>
            <a:r>
              <a:rPr lang="en-US" sz="1900" b="1" dirty="0" smtClean="0">
                <a:latin typeface="+mn-lt"/>
              </a:rPr>
              <a:t>35</a:t>
            </a:r>
            <a:r>
              <a:rPr lang="ru-RU" sz="1900" b="1" dirty="0" smtClean="0">
                <a:latin typeface="+mn-lt"/>
              </a:rPr>
              <a:t>-45 </a:t>
            </a:r>
            <a:r>
              <a:rPr lang="ru-RU" sz="1900" b="1" dirty="0" err="1" smtClean="0">
                <a:latin typeface="+mn-lt"/>
              </a:rPr>
              <a:t>т.р</a:t>
            </a:r>
            <a:r>
              <a:rPr lang="ru-RU" sz="1900" b="1" dirty="0" smtClean="0">
                <a:latin typeface="+mn-lt"/>
              </a:rPr>
              <a:t>.- стартовая, 45-60 </a:t>
            </a:r>
            <a:r>
              <a:rPr lang="ru-RU" sz="1900" b="1" dirty="0" err="1" smtClean="0">
                <a:latin typeface="+mn-lt"/>
              </a:rPr>
              <a:t>т.р</a:t>
            </a:r>
            <a:r>
              <a:rPr lang="ru-RU" sz="1900" b="1" dirty="0" smtClean="0">
                <a:latin typeface="+mn-lt"/>
              </a:rPr>
              <a:t>. - средняя, 85 – 100 </a:t>
            </a:r>
            <a:r>
              <a:rPr lang="ru-RU" sz="1900" b="1" dirty="0" err="1" smtClean="0">
                <a:latin typeface="+mn-lt"/>
              </a:rPr>
              <a:t>т.р</a:t>
            </a:r>
            <a:r>
              <a:rPr lang="ru-RU" sz="1900" b="1" dirty="0" smtClean="0">
                <a:latin typeface="+mn-lt"/>
              </a:rPr>
              <a:t>.</a:t>
            </a:r>
            <a:r>
              <a:rPr lang="en-US" sz="1900" b="1" dirty="0" smtClean="0">
                <a:latin typeface="+mn-lt"/>
              </a:rPr>
              <a:t> </a:t>
            </a:r>
            <a:r>
              <a:rPr lang="ru-RU" sz="1900" b="1" dirty="0" smtClean="0">
                <a:latin typeface="+mn-lt"/>
              </a:rPr>
              <a:t>и </a:t>
            </a:r>
            <a:r>
              <a:rPr lang="en-US" sz="1900" b="1" dirty="0" smtClean="0">
                <a:latin typeface="+mn-lt"/>
              </a:rPr>
              <a:t>          </a:t>
            </a:r>
            <a:r>
              <a:rPr lang="ru-RU" sz="1900" b="1" dirty="0">
                <a:latin typeface="+mn-lt"/>
              </a:rPr>
              <a:t> </a:t>
            </a:r>
            <a:r>
              <a:rPr lang="en-US" sz="1900" b="1" dirty="0" smtClean="0">
                <a:latin typeface="+mn-lt"/>
              </a:rPr>
              <a:t>            </a:t>
            </a:r>
            <a:r>
              <a:rPr lang="ru-RU" sz="1900" b="1" dirty="0" smtClean="0">
                <a:latin typeface="+mn-lt"/>
              </a:rPr>
              <a:t>                      более </a:t>
            </a:r>
            <a:r>
              <a:rPr lang="en-US" sz="1900" b="1" dirty="0" smtClean="0">
                <a:latin typeface="+mn-lt"/>
              </a:rPr>
              <a:t> </a:t>
            </a:r>
            <a:r>
              <a:rPr lang="ru-RU" sz="1900" b="1" dirty="0" smtClean="0">
                <a:latin typeface="+mn-lt"/>
              </a:rPr>
              <a:t>- максимальная </a:t>
            </a:r>
            <a:endParaRPr lang="ru-RU" sz="1900" b="1" dirty="0">
              <a:latin typeface="+mn-lt"/>
            </a:endParaRPr>
          </a:p>
        </p:txBody>
      </p:sp>
      <p:pic>
        <p:nvPicPr>
          <p:cNvPr id="194088" name="Picture 552" descr="C:\Users\dvm\Documents\Bluetooth Folder\13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07" y="907608"/>
            <a:ext cx="2124822" cy="119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77488" y="2559756"/>
            <a:ext cx="3973795" cy="1182785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r>
              <a:rPr lang="ru-RU" sz="1800" b="1" dirty="0" smtClean="0">
                <a:latin typeface="+mn-lt"/>
              </a:rPr>
              <a:t>- 3</a:t>
            </a:r>
            <a:r>
              <a:rPr lang="en-US" sz="1800" b="1" dirty="0" smtClean="0">
                <a:latin typeface="+mn-lt"/>
              </a:rPr>
              <a:t>D </a:t>
            </a:r>
            <a:r>
              <a:rPr lang="ru-RU" sz="1800" b="1" dirty="0" smtClean="0">
                <a:latin typeface="+mn-lt"/>
              </a:rPr>
              <a:t>моделирование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latin typeface="+mn-lt"/>
              </a:rPr>
              <a:t>CAD</a:t>
            </a:r>
            <a:r>
              <a:rPr lang="ru-RU" sz="1800" b="1" dirty="0" smtClean="0">
                <a:latin typeface="+mn-lt"/>
              </a:rPr>
              <a:t>/</a:t>
            </a:r>
            <a:r>
              <a:rPr lang="en-US" sz="1800" b="1" dirty="0" smtClean="0">
                <a:latin typeface="+mn-lt"/>
              </a:rPr>
              <a:t>CAM</a:t>
            </a:r>
            <a:r>
              <a:rPr lang="ru-RU" sz="1800" b="1" dirty="0" smtClean="0">
                <a:latin typeface="+mn-lt"/>
              </a:rPr>
              <a:t>/</a:t>
            </a:r>
            <a:r>
              <a:rPr lang="en-US" sz="1800" b="1" dirty="0" smtClean="0">
                <a:latin typeface="+mn-lt"/>
              </a:rPr>
              <a:t>CAI</a:t>
            </a:r>
            <a:r>
              <a:rPr lang="ru-RU" sz="1800" b="1" dirty="0" smtClean="0">
                <a:latin typeface="+mn-lt"/>
              </a:rPr>
              <a:t>/</a:t>
            </a:r>
            <a:r>
              <a:rPr lang="en-US" sz="1800" b="1" dirty="0" smtClean="0">
                <a:latin typeface="+mn-lt"/>
              </a:rPr>
              <a:t>CAPP </a:t>
            </a:r>
          </a:p>
          <a:p>
            <a:r>
              <a:rPr lang="en-US" sz="1800" b="1" dirty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     </a:t>
            </a:r>
            <a:r>
              <a:rPr lang="ru-RU" sz="1800" b="1" dirty="0" smtClean="0">
                <a:latin typeface="+mn-lt"/>
              </a:rPr>
              <a:t>проектирование</a:t>
            </a:r>
          </a:p>
          <a:p>
            <a:r>
              <a:rPr lang="ru-RU" sz="1800" b="1" dirty="0" smtClean="0">
                <a:latin typeface="+mn-lt"/>
              </a:rPr>
              <a:t>- </a:t>
            </a:r>
            <a:r>
              <a:rPr lang="ru-RU" sz="1800" b="1" dirty="0">
                <a:latin typeface="+mn-lt"/>
              </a:rPr>
              <a:t>у</a:t>
            </a:r>
            <a:r>
              <a:rPr lang="ru-RU" sz="1800" b="1" dirty="0" smtClean="0">
                <a:latin typeface="+mn-lt"/>
              </a:rPr>
              <a:t>правление качеством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2872" y="2600699"/>
            <a:ext cx="3204822" cy="1182785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r>
              <a:rPr lang="ru-RU" sz="1800" b="1" dirty="0" smtClean="0">
                <a:latin typeface="+mn-lt"/>
              </a:rPr>
              <a:t>- бизнес-моделирование</a:t>
            </a:r>
          </a:p>
          <a:p>
            <a:r>
              <a:rPr lang="ru-RU" sz="1800" b="1" dirty="0" smtClean="0">
                <a:latin typeface="+mn-lt"/>
              </a:rPr>
              <a:t>- планирование производства</a:t>
            </a:r>
          </a:p>
          <a:p>
            <a:r>
              <a:rPr lang="ru-RU" sz="1800" b="1" dirty="0" smtClean="0">
                <a:latin typeface="+mn-lt"/>
              </a:rPr>
              <a:t>- автоматизация производства     и робототехника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9454" y="49188"/>
            <a:ext cx="8623266" cy="659565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Будущая </a:t>
            </a:r>
            <a:r>
              <a:rPr lang="en-US" sz="1900" b="1" dirty="0" smtClean="0">
                <a:latin typeface="+mn-lt"/>
              </a:rPr>
              <a:t>IT- </a:t>
            </a:r>
            <a:r>
              <a:rPr lang="ru-RU" sz="1900" b="1" dirty="0" smtClean="0">
                <a:latin typeface="+mn-lt"/>
              </a:rPr>
              <a:t>специальность</a:t>
            </a:r>
          </a:p>
          <a:p>
            <a:pPr algn="r"/>
            <a:r>
              <a:rPr lang="ru-RU" sz="1900" b="1" dirty="0" smtClean="0">
                <a:latin typeface="+mn-lt"/>
              </a:rPr>
              <a:t>Место на рынке, количество вакансий и размер ЗП</a:t>
            </a:r>
          </a:p>
        </p:txBody>
      </p:sp>
    </p:spTree>
    <p:extLst>
      <p:ext uri="{BB962C8B-B14F-4D97-AF65-F5344CB8AC3E}">
        <p14:creationId xmlns:p14="http://schemas.microsoft.com/office/powerpoint/2010/main" val="32684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704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8089" r="9041" b="21423"/>
          <a:stretch>
            <a:fillRect/>
          </a:stretch>
        </p:blipFill>
        <p:spPr bwMode="auto">
          <a:xfrm>
            <a:off x="4345165" y="3697374"/>
            <a:ext cx="525682" cy="3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728266" y="3180120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301961" y="2654462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633" y="135820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ОБЩИЕ СВЕДЕНИЯ О ДЕТЯТЕЛЬНОСТИ ЦКИ </a:t>
            </a:r>
            <a:r>
              <a:rPr lang="ru-RU" sz="1900" b="1" dirty="0" err="1" smtClean="0">
                <a:latin typeface="+mn-lt"/>
              </a:rPr>
              <a:t>ЮУрГУ</a:t>
            </a:r>
            <a:r>
              <a:rPr lang="ru-RU" sz="1900" b="1" dirty="0" smtClean="0">
                <a:latin typeface="+mn-lt"/>
              </a:rPr>
              <a:t> </a:t>
            </a:r>
            <a:endParaRPr lang="ru-RU" sz="1900" b="1" dirty="0">
              <a:latin typeface="+mn-lt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4378813" y="5385096"/>
            <a:ext cx="266908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8103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1564" y="4051343"/>
            <a:ext cx="8148387" cy="83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9525" indent="-9525" eaLnBrk="1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b="1" u="sng" dirty="0" smtClean="0">
                <a:latin typeface="Tahoma" panose="020B0604030504040204" pitchFamily="34" charset="0"/>
              </a:rPr>
              <a:t>Центр Компьютерного Инжиниринга (ЦКИ) </a:t>
            </a:r>
            <a:r>
              <a:rPr lang="ru-RU" sz="1500" dirty="0" smtClean="0">
                <a:latin typeface="Tahoma" panose="020B0604030504040204" pitchFamily="34" charset="0"/>
              </a:rPr>
              <a:t>– основное инжиниринговое подразделение </a:t>
            </a:r>
            <a:r>
              <a:rPr lang="ru-RU" sz="1500" dirty="0" err="1" smtClean="0">
                <a:latin typeface="Tahoma" panose="020B0604030504040204" pitchFamily="34" charset="0"/>
              </a:rPr>
              <a:t>ЮУрГУ</a:t>
            </a:r>
            <a:r>
              <a:rPr lang="ru-RU" sz="1500" dirty="0" smtClean="0">
                <a:latin typeface="Tahoma" panose="020B0604030504040204" pitchFamily="34" charset="0"/>
              </a:rPr>
              <a:t>, деятельность которого направлена на решение прикладных задач в интересах предприятий промышленности.</a:t>
            </a:r>
            <a:endParaRPr lang="ru-RU" sz="1500" dirty="0">
              <a:latin typeface="Tahoma" panose="020B0604030504040204" pitchFamily="34" charset="0"/>
            </a:endParaRPr>
          </a:p>
        </p:txBody>
      </p:sp>
      <p:pic>
        <p:nvPicPr>
          <p:cNvPr id="28106" name="Picture 458" descr="C:\Users\dvm\Documents\Bluetooth Folder\цки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58" y="848878"/>
            <a:ext cx="5669404" cy="300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09" name="Picture 4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20" name="Picture 472" descr="C:\Users\dvm\Documents\Bluetooth Folder\здание юургу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5" y="856375"/>
            <a:ext cx="3027773" cy="201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8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0865"/>
            <a:ext cx="2136086" cy="363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8282" y="47507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ОПИСАНИЕ ДПП ПП. ЦЕЛИ И ЗАДАЧИ ПРОГРАММЫ. 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5938" y="841276"/>
            <a:ext cx="67504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Программа </a:t>
            </a:r>
            <a:r>
              <a:rPr lang="ru-RU" sz="1500" dirty="0" smtClean="0"/>
              <a:t>разработана для получения дополнительной </a:t>
            </a:r>
            <a:r>
              <a:rPr lang="ru-RU" sz="1500" dirty="0"/>
              <a:t>квалификации по </a:t>
            </a:r>
            <a:r>
              <a:rPr lang="ru-RU" sz="1500" dirty="0" smtClean="0"/>
              <a:t>ИТ-профилю и навыков </a:t>
            </a:r>
            <a:r>
              <a:rPr lang="ru-RU" sz="1500" dirty="0"/>
              <a:t>использования цифровых технологий у </a:t>
            </a:r>
            <a:r>
              <a:rPr lang="ru-RU" sz="1500" dirty="0" smtClean="0"/>
              <a:t>обучающихся в </a:t>
            </a:r>
            <a:r>
              <a:rPr lang="ru-RU" sz="1500" dirty="0"/>
              <a:t>рамках проекта «Цифровые кафедры» </a:t>
            </a:r>
            <a:r>
              <a:rPr lang="ru-RU" sz="1500" dirty="0" smtClean="0"/>
              <a:t>ЮУРГУ «Приоритет-2030». </a:t>
            </a:r>
            <a:endParaRPr lang="ru-RU" sz="1500" dirty="0"/>
          </a:p>
          <a:p>
            <a:endParaRPr lang="ru-RU" sz="1500" dirty="0" smtClean="0"/>
          </a:p>
          <a:p>
            <a:r>
              <a:rPr lang="ru-RU" sz="1500" b="1" dirty="0" smtClean="0">
                <a:solidFill>
                  <a:srgbClr val="C00000"/>
                </a:solidFill>
              </a:rPr>
              <a:t>Цель ДПП ПП </a:t>
            </a:r>
            <a:r>
              <a:rPr lang="ru-RU" sz="1500" dirty="0"/>
              <a:t>- </a:t>
            </a:r>
            <a:r>
              <a:rPr lang="ru-RU" sz="1500" dirty="0" smtClean="0"/>
              <a:t>обучение </a:t>
            </a:r>
            <a:r>
              <a:rPr lang="ru-RU" sz="1500" dirty="0"/>
              <a:t>современным методам технологической подготовки производства </a:t>
            </a:r>
            <a:r>
              <a:rPr lang="ru-RU" sz="1500" dirty="0" smtClean="0"/>
              <a:t>с применением </a:t>
            </a:r>
            <a:r>
              <a:rPr lang="ru-RU" sz="1500" dirty="0"/>
              <a:t>автоматизированных и роботизированных </a:t>
            </a:r>
            <a:r>
              <a:rPr lang="ru-RU" sz="1500" dirty="0" smtClean="0"/>
              <a:t>систем проектирования.</a:t>
            </a:r>
          </a:p>
          <a:p>
            <a:endParaRPr lang="ru-RU" sz="1500" dirty="0"/>
          </a:p>
          <a:p>
            <a:r>
              <a:rPr lang="ru-RU" sz="1500" b="1" dirty="0" smtClean="0">
                <a:solidFill>
                  <a:srgbClr val="C00000"/>
                </a:solidFill>
              </a:rPr>
              <a:t>Задачи ДПП ПП </a:t>
            </a:r>
            <a:r>
              <a:rPr lang="ru-RU" sz="1500" dirty="0" smtClean="0"/>
              <a:t>– получить знания и умения </a:t>
            </a:r>
            <a:r>
              <a:rPr lang="ru-RU" sz="1500" dirty="0"/>
              <a:t>в </a:t>
            </a:r>
            <a:r>
              <a:rPr lang="ru-RU" sz="1500" dirty="0" smtClean="0"/>
              <a:t>областях:</a:t>
            </a:r>
          </a:p>
          <a:p>
            <a:r>
              <a:rPr lang="ru-RU" sz="1500" dirty="0" smtClean="0"/>
              <a:t>1. 3</a:t>
            </a:r>
            <a:r>
              <a:rPr lang="en-US" sz="1500" dirty="0" smtClean="0"/>
              <a:t>D </a:t>
            </a:r>
            <a:r>
              <a:rPr lang="ru-RU" sz="1500" dirty="0" smtClean="0"/>
              <a:t>моделирования и </a:t>
            </a:r>
            <a:r>
              <a:rPr lang="ru-RU" sz="1500" dirty="0" err="1" smtClean="0"/>
              <a:t>прототипирования</a:t>
            </a:r>
            <a:r>
              <a:rPr lang="ru-RU" sz="1500" dirty="0" smtClean="0"/>
              <a:t> изделий,</a:t>
            </a:r>
            <a:r>
              <a:rPr lang="en-US" sz="1500" dirty="0" smtClean="0"/>
              <a:t> </a:t>
            </a:r>
            <a:r>
              <a:rPr lang="ru-RU" sz="1500" dirty="0" smtClean="0"/>
              <a:t>3</a:t>
            </a:r>
            <a:r>
              <a:rPr lang="en-US" sz="1500" dirty="0" smtClean="0"/>
              <a:t>d </a:t>
            </a:r>
            <a:r>
              <a:rPr lang="ru-RU" sz="1500" dirty="0" smtClean="0"/>
              <a:t>сканирования</a:t>
            </a:r>
          </a:p>
          <a:p>
            <a:r>
              <a:rPr lang="ru-RU" sz="1500" dirty="0" smtClean="0"/>
              <a:t>2. Разработки продукции и процессов  в программном обеспечении CAD/CAM/</a:t>
            </a:r>
            <a:r>
              <a:rPr lang="en-US" sz="1500" dirty="0" smtClean="0"/>
              <a:t>CAI</a:t>
            </a:r>
            <a:r>
              <a:rPr lang="ru-RU" sz="1500" dirty="0" smtClean="0"/>
              <a:t>/</a:t>
            </a:r>
            <a:r>
              <a:rPr lang="en-US" sz="1500" dirty="0" smtClean="0"/>
              <a:t>CAPP</a:t>
            </a:r>
            <a:r>
              <a:rPr lang="ru-RU" sz="1500" dirty="0"/>
              <a:t> </a:t>
            </a:r>
            <a:r>
              <a:rPr lang="ru-RU" sz="1500" dirty="0" smtClean="0"/>
              <a:t>автоматизированных и роботизированных производств</a:t>
            </a:r>
          </a:p>
          <a:p>
            <a:r>
              <a:rPr lang="ru-RU" sz="1500" dirty="0" smtClean="0"/>
              <a:t>3. Проектирования </a:t>
            </a:r>
            <a:r>
              <a:rPr lang="ru-RU" sz="1500" dirty="0"/>
              <a:t>на </a:t>
            </a:r>
            <a:r>
              <a:rPr lang="ru-RU" sz="1500" dirty="0" smtClean="0"/>
              <a:t>основе использования конструкторской и    технологической документации</a:t>
            </a:r>
          </a:p>
          <a:p>
            <a:r>
              <a:rPr lang="ru-RU" sz="1500" dirty="0"/>
              <a:t>4</a:t>
            </a:r>
            <a:r>
              <a:rPr lang="ru-RU" sz="1500" dirty="0" smtClean="0"/>
              <a:t>. Управления менеджментом качества современного производства, применения бизнес-моделирования</a:t>
            </a:r>
          </a:p>
          <a:p>
            <a:r>
              <a:rPr lang="ru-RU" sz="1500" dirty="0"/>
              <a:t>5</a:t>
            </a:r>
            <a:r>
              <a:rPr lang="ru-RU" sz="1500" dirty="0" smtClean="0"/>
              <a:t>. Технологий «Умного» </a:t>
            </a:r>
            <a:r>
              <a:rPr lang="ru-RU" sz="1500" dirty="0"/>
              <a:t>Производства </a:t>
            </a:r>
            <a:r>
              <a:rPr lang="ru-RU" sz="1500" dirty="0" smtClean="0"/>
              <a:t>и Интернета Вещей. </a:t>
            </a:r>
            <a:endParaRPr lang="ru-RU" sz="1500" dirty="0"/>
          </a:p>
        </p:txBody>
      </p:sp>
      <p:pic>
        <p:nvPicPr>
          <p:cNvPr id="194151" name="Picture 6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85" y="382977"/>
            <a:ext cx="1578850" cy="50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704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3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"/>
          <p:cNvSpPr txBox="1">
            <a:spLocks/>
          </p:cNvSpPr>
          <p:nvPr/>
        </p:nvSpPr>
        <p:spPr>
          <a:xfrm>
            <a:off x="4378813" y="5385096"/>
            <a:ext cx="266908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0845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8" descr="C:\Users\dvm\Documents\Bluetooth Folder\цк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8" y="2243358"/>
            <a:ext cx="1965704" cy="104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168399" y="891870"/>
            <a:ext cx="3002660" cy="5162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Опытно-конструкторские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технологические разработки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5095811" y="891870"/>
            <a:ext cx="3312368" cy="5162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Прикладные научные исследования 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экспериментальные разработки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289629" y="1918030"/>
            <a:ext cx="3215485" cy="7912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ctr" eaLnBrk="1" hangingPunct="1">
              <a:buAutoNum type="arabicPeriod"/>
            </a:pP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Автоматизированное 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Деталей и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Механизмов в </a:t>
            </a:r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CAD-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(Лекции 8ч/</a:t>
            </a:r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26ч – Дубинин ВМ )  </a:t>
            </a:r>
            <a:endParaRPr lang="ru-RU" alt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3707265" y="4661802"/>
            <a:ext cx="2194488" cy="32720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на предприятии</a:t>
            </a:r>
            <a:endParaRPr lang="ru-RU" alt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>
            <a:off x="4572003" y="4238803"/>
            <a:ext cx="264414" cy="41161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107504" y="1771976"/>
            <a:ext cx="8815090" cy="2434264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>
            <a:off x="2496479" y="1469182"/>
            <a:ext cx="311077" cy="27022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5805056" y="1789042"/>
            <a:ext cx="2511360" cy="10536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Роботизация в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киберфизических</a:t>
            </a:r>
            <a:endParaRPr lang="ru-RU" alt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системах</a:t>
            </a:r>
          </a:p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Лекции16ч/Практика18ч 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Батуев ВВ )  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ru-RU" alt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6596457" y="1460169"/>
            <a:ext cx="311077" cy="27022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179512" y="2897392"/>
            <a:ext cx="3400674" cy="919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Автоматизированная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технологическая подготовка производства</a:t>
            </a:r>
          </a:p>
          <a:p>
            <a:pPr algn="ctr" eaLnBrk="1" hangingPunct="1"/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зделий для станков с ЧПУ в </a:t>
            </a:r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 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</a:p>
          <a:p>
            <a:pPr algn="ctr" eaLnBrk="1" hangingPunct="1"/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Лекции 10ч - </a:t>
            </a:r>
            <a:r>
              <a:rPr lang="ru-RU" alt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СавельевАА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</a:p>
          <a:p>
            <a:pPr algn="ctr" eaLnBrk="1" hangingPunct="1"/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58ч – Батуев ВВ)  </a:t>
            </a:r>
            <a:endParaRPr lang="ru-RU" alt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5834746" y="2897392"/>
            <a:ext cx="2697693" cy="919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Обеспечение качества авт. и </a:t>
            </a:r>
          </a:p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оботизированных производств</a:t>
            </a:r>
          </a:p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Лекции20ч/Практика14ч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Нуркенов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АХ </a:t>
            </a: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ru-RU" alt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endCxn id="31" idx="1"/>
          </p:cNvCxnSpPr>
          <p:nvPr/>
        </p:nvCxnSpPr>
        <p:spPr>
          <a:xfrm flipV="1">
            <a:off x="5620962" y="2315845"/>
            <a:ext cx="184094" cy="4488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34" idx="1"/>
          </p:cNvCxnSpPr>
          <p:nvPr/>
        </p:nvCxnSpPr>
        <p:spPr>
          <a:xfrm>
            <a:off x="5620962" y="2764741"/>
            <a:ext cx="213784" cy="5925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2" idx="1"/>
            <a:endCxn id="16" idx="3"/>
          </p:cNvCxnSpPr>
          <p:nvPr/>
        </p:nvCxnSpPr>
        <p:spPr>
          <a:xfrm flipH="1" flipV="1">
            <a:off x="3505114" y="2313669"/>
            <a:ext cx="150144" cy="4510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3" idx="3"/>
          </p:cNvCxnSpPr>
          <p:nvPr/>
        </p:nvCxnSpPr>
        <p:spPr>
          <a:xfrm flipV="1">
            <a:off x="3580186" y="2842650"/>
            <a:ext cx="75072" cy="5146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89629" y="4444609"/>
            <a:ext cx="1402051" cy="216024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>
            <a:off x="1267816" y="4395216"/>
            <a:ext cx="2460625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 ДПП ПП 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3505113" y="3286125"/>
            <a:ext cx="2396639" cy="866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Технологии фабрик 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будущего</a:t>
            </a:r>
          </a:p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Лекции 16ч/Практика16ч – </a:t>
            </a:r>
          </a:p>
          <a:p>
            <a:pPr algn="ctr" eaLnBrk="1" hangingPunct="1"/>
            <a:r>
              <a:rPr lang="ru-RU" alt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Нуркенов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АХ)  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ru-RU" alt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3792" y="136337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КОМАНДА ПРОЕКТА ДПП ПП (по дисциплинам)</a:t>
            </a:r>
            <a:endParaRPr lang="ru-RU" sz="1900" b="1" dirty="0">
              <a:latin typeface="+mn-lt"/>
            </a:endParaRPr>
          </a:p>
        </p:txBody>
      </p:sp>
      <p:pic>
        <p:nvPicPr>
          <p:cNvPr id="197159" name="Picture 551" descr="C:\Users\dvm\Documents\Bluetooth Folder\антон н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66" y="3989550"/>
            <a:ext cx="2320491" cy="153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3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97201" y="4880871"/>
            <a:ext cx="5623157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1113" indent="160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287" indent="204120" algn="ctr" eaLnBrk="1">
              <a:lnSpc>
                <a:spcPts val="162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500" dirty="0" smtClean="0">
                <a:latin typeface="Tahoma" panose="020B0604030504040204" pitchFamily="34" charset="0"/>
              </a:rPr>
              <a:t>* Применение дистанционных образовательных технологий (ДОТ) по части дисциплин курса - допускается </a:t>
            </a:r>
            <a:endParaRPr lang="ru-RU" sz="1500" dirty="0">
              <a:latin typeface="Tahoma" panose="020B0604030504040204" pitchFamily="34" charset="0"/>
            </a:endParaRPr>
          </a:p>
        </p:txBody>
      </p:sp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20734" y="56242"/>
            <a:ext cx="8623266" cy="62878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800" b="1" dirty="0" smtClean="0">
                <a:latin typeface="+mn-lt"/>
              </a:rPr>
              <a:t>Срок реализации программы, форма и вид обучения</a:t>
            </a:r>
          </a:p>
          <a:p>
            <a:pPr algn="r"/>
            <a:r>
              <a:rPr lang="ru-RU" sz="1800" b="1" dirty="0" smtClean="0">
                <a:latin typeface="+mn-lt"/>
              </a:rPr>
              <a:t>(Дистанционные Образов. Технологии, очные занятия)</a:t>
            </a:r>
            <a:endParaRPr lang="ru-RU" sz="1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9246" y="1157621"/>
            <a:ext cx="5260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Срок реализации </a:t>
            </a:r>
            <a:r>
              <a:rPr lang="ru-RU" b="1" dirty="0" smtClean="0"/>
              <a:t>программы</a:t>
            </a:r>
            <a:r>
              <a:rPr lang="en-US" b="1" dirty="0" smtClean="0"/>
              <a:t>: </a:t>
            </a:r>
            <a:r>
              <a:rPr lang="ru-RU" b="1" dirty="0" smtClean="0"/>
              <a:t>9 месяцев, </a:t>
            </a:r>
            <a:r>
              <a:rPr lang="en-US" b="1" dirty="0" smtClean="0"/>
              <a:t>250 </a:t>
            </a:r>
            <a:r>
              <a:rPr lang="ru-RU" b="1" dirty="0" smtClean="0"/>
              <a:t>час.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49246" y="1507027"/>
            <a:ext cx="4834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Форма обучения</a:t>
            </a:r>
            <a:r>
              <a:rPr lang="en-US" b="1" dirty="0" smtClean="0"/>
              <a:t>: </a:t>
            </a:r>
            <a:r>
              <a:rPr lang="ru-RU" b="1" dirty="0" smtClean="0"/>
              <a:t>очная, в группах, 6 раз/мес.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12153"/>
              </p:ext>
            </p:extLst>
          </p:nvPr>
        </p:nvGraphicFramePr>
        <p:xfrm>
          <a:off x="2808048" y="1993404"/>
          <a:ext cx="3264273" cy="2433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 занятий*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часов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Лабораторные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Аттестация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Аудиторная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2409" name="Picture 25" descr="C:\Users\dvm\Documents\Bluetooth Folder\pics для реверса\штанген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20" y="2281436"/>
            <a:ext cx="2736304" cy="182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704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8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"/>
          <p:cNvSpPr txBox="1">
            <a:spLocks/>
          </p:cNvSpPr>
          <p:nvPr/>
        </p:nvSpPr>
        <p:spPr>
          <a:xfrm>
            <a:off x="4378813" y="5385096"/>
            <a:ext cx="266908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0845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8" descr="C:\Users\dvm\Documents\Bluetooth Folder\цк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8" y="2243358"/>
            <a:ext cx="1965704" cy="104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168399" y="891870"/>
            <a:ext cx="3002660" cy="5162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Опытно-конструкторские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технологические разработки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5095811" y="891870"/>
            <a:ext cx="3312368" cy="5162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Прикладные научные исследования 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экспериментальные разработки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289629" y="1918030"/>
            <a:ext cx="3215485" cy="7912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algn="ctr" eaLnBrk="1" hangingPunct="1">
              <a:buAutoNum type="arabicPeriod"/>
            </a:pP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Автоматизированное 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Деталей и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Механизмов в </a:t>
            </a:r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CAD-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  </a:t>
            </a:r>
            <a:endParaRPr lang="ru-RU" alt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3707265" y="4661802"/>
            <a:ext cx="2194488" cy="32720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на предприятии</a:t>
            </a:r>
            <a:endParaRPr lang="ru-RU" alt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>
            <a:off x="4572003" y="4238803"/>
            <a:ext cx="264414" cy="41161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107504" y="1771976"/>
            <a:ext cx="8815090" cy="2434264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>
            <a:off x="2496479" y="1469182"/>
            <a:ext cx="311077" cy="27022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5805056" y="1922920"/>
            <a:ext cx="2511360" cy="7863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Роботизация в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киберфизических</a:t>
            </a:r>
            <a:endParaRPr lang="ru-RU" alt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системах</a:t>
            </a:r>
            <a:endParaRPr lang="ru-RU" alt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6596457" y="1460169"/>
            <a:ext cx="311077" cy="270222"/>
          </a:xfrm>
          <a:prstGeom prst="downArrow">
            <a:avLst>
              <a:gd name="adj1" fmla="val 50000"/>
              <a:gd name="adj2" fmla="val 59319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179512" y="2897392"/>
            <a:ext cx="3400674" cy="919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Автоматизированная</a:t>
            </a:r>
          </a:p>
          <a:p>
            <a:pPr algn="ctr" eaLnBrk="1" hangingPunct="1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технологическая подготовка производства</a:t>
            </a:r>
          </a:p>
          <a:p>
            <a:pPr algn="ctr" eaLnBrk="1" hangingPunct="1"/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зделий для станков с ЧПУ в </a:t>
            </a:r>
            <a:r>
              <a:rPr lang="en-US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 </a:t>
            </a: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5834746" y="2897392"/>
            <a:ext cx="2697693" cy="919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Обеспечение качества авт. и </a:t>
            </a:r>
          </a:p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оботизированных производств</a:t>
            </a:r>
          </a:p>
        </p:txBody>
      </p:sp>
      <p:cxnSp>
        <p:nvCxnSpPr>
          <p:cNvPr id="3" name="Прямая соединительная линия 2"/>
          <p:cNvCxnSpPr>
            <a:endCxn id="31" idx="1"/>
          </p:cNvCxnSpPr>
          <p:nvPr/>
        </p:nvCxnSpPr>
        <p:spPr>
          <a:xfrm flipV="1">
            <a:off x="5620962" y="2316114"/>
            <a:ext cx="184094" cy="44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34" idx="1"/>
          </p:cNvCxnSpPr>
          <p:nvPr/>
        </p:nvCxnSpPr>
        <p:spPr>
          <a:xfrm>
            <a:off x="5620962" y="2764741"/>
            <a:ext cx="213784" cy="5925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2" idx="1"/>
            <a:endCxn id="16" idx="3"/>
          </p:cNvCxnSpPr>
          <p:nvPr/>
        </p:nvCxnSpPr>
        <p:spPr>
          <a:xfrm flipH="1" flipV="1">
            <a:off x="3505114" y="2313669"/>
            <a:ext cx="150144" cy="4510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3" idx="3"/>
          </p:cNvCxnSpPr>
          <p:nvPr/>
        </p:nvCxnSpPr>
        <p:spPr>
          <a:xfrm flipV="1">
            <a:off x="3580186" y="2842650"/>
            <a:ext cx="75072" cy="5146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89629" y="4444609"/>
            <a:ext cx="1402051" cy="216024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>
              <a:cs typeface="Arial" charset="0"/>
            </a:endParaRPr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>
            <a:off x="1267816" y="4395216"/>
            <a:ext cx="2460625" cy="317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 ДПП ПП 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3667912" y="3357256"/>
            <a:ext cx="2072596" cy="7951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Технологии фабрик </a:t>
            </a:r>
          </a:p>
          <a:p>
            <a:pPr algn="ctr" eaLnBrk="1" hangingPunct="1"/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будущего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3792" y="136337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СТРУКТУРА ПРОГРАММЫ ДПП (по дисциплинам)</a:t>
            </a:r>
            <a:endParaRPr lang="ru-RU" sz="1900" b="1" dirty="0">
              <a:latin typeface="+mn-lt"/>
            </a:endParaRPr>
          </a:p>
        </p:txBody>
      </p:sp>
      <p:pic>
        <p:nvPicPr>
          <p:cNvPr id="281680" name="Picture 80" descr="C:\Users\dvm\Desktop\Презентация_05.09.23\чпу\screenshot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4525"/>
            <a:ext cx="1164479" cy="10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81" name="Picture 81" descr="C:\Users\dvm\Desktop\Презентация_05.09.23\чпу\13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50" y="4315555"/>
            <a:ext cx="1527444" cy="10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ДИСЦИПЛИНА 1 - Краткое описание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9800" y="841276"/>
            <a:ext cx="6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Автоматизированное 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проектирование </a:t>
            </a:r>
          </a:p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Деталей и Механизмов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CAD-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  </a:t>
            </a: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4529" name="Picture 9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44" y="1441541"/>
            <a:ext cx="5931768" cy="299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97304" y="4604760"/>
            <a:ext cx="644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по результатам освоения дисциплины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ДИСЦИПЛИНА 2 - </a:t>
            </a:r>
            <a:r>
              <a:rPr lang="ru-RU" sz="1900" b="1" dirty="0">
                <a:latin typeface="+mn-lt"/>
              </a:rPr>
              <a:t>К</a:t>
            </a:r>
            <a:r>
              <a:rPr lang="ru-RU" sz="1900" b="1" dirty="0" smtClean="0">
                <a:latin typeface="+mn-lt"/>
              </a:rPr>
              <a:t>раткое описание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9711" y="82463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Автоматизированная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технологическая подготовка производства</a:t>
            </a:r>
          </a:p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для станков с ЧПУ в </a:t>
            </a:r>
            <a:r>
              <a:rPr lang="en-US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 </a:t>
            </a:r>
            <a:r>
              <a:rPr lang="ru-RU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системах</a:t>
            </a:r>
          </a:p>
        </p:txBody>
      </p:sp>
      <p:pic>
        <p:nvPicPr>
          <p:cNvPr id="275553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71" y="1647492"/>
            <a:ext cx="5632216" cy="30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350" y="4815588"/>
            <a:ext cx="6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по результатам </a:t>
            </a:r>
          </a:p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дисциплины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9" name="Picture 131" descr="X:\Aigul\заказы\ЦКИ\ФС Век\презентации ИЗМ доп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09"/>
            <a:ext cx="9144001" cy="57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0" name="Object 6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2" y="1202"/>
          <a:ext cx="1440" cy="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" y="1202"/>
                        <a:ext cx="1440" cy="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9"/>
          <a:stretch>
            <a:fillRect/>
          </a:stretch>
        </p:blipFill>
        <p:spPr bwMode="auto">
          <a:xfrm>
            <a:off x="4866490" y="3190752"/>
            <a:ext cx="555928" cy="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9045"/>
          <a:stretch>
            <a:fillRect/>
          </a:stretch>
        </p:blipFill>
        <p:spPr bwMode="auto">
          <a:xfrm>
            <a:off x="4440185" y="2665094"/>
            <a:ext cx="639461" cy="2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"/>
          <p:cNvSpPr txBox="1">
            <a:spLocks/>
          </p:cNvSpPr>
          <p:nvPr/>
        </p:nvSpPr>
        <p:spPr>
          <a:xfrm>
            <a:off x="4378812" y="5385096"/>
            <a:ext cx="553227" cy="390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21767" indent="-51435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43534" indent="-102870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66587" indent="-155591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88354" indent="-207026" algn="l" defTabSz="843534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51660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1992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92324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62656" algn="l" defTabSz="740664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6F19DA7-F890-4E36-AAEC-F7412425748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2" name="Picture 4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" y="319409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430"/>
            <a:ext cx="1524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62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4" y="1157621"/>
            <a:ext cx="1998922" cy="340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9629" y="119852"/>
            <a:ext cx="8623266" cy="367177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/>
          <a:p>
            <a:pPr algn="r"/>
            <a:r>
              <a:rPr lang="ru-RU" sz="1900" b="1" dirty="0" smtClean="0">
                <a:latin typeface="+mn-lt"/>
              </a:rPr>
              <a:t>ДИСЦИПЛИНА 3 - </a:t>
            </a:r>
            <a:r>
              <a:rPr lang="ru-RU" sz="1900" b="1" dirty="0">
                <a:latin typeface="+mn-lt"/>
              </a:rPr>
              <a:t>К</a:t>
            </a:r>
            <a:r>
              <a:rPr lang="ru-RU" sz="1900" b="1" dirty="0" smtClean="0">
                <a:latin typeface="+mn-lt"/>
              </a:rPr>
              <a:t>раткое описание</a:t>
            </a:r>
            <a:endParaRPr lang="ru-RU" sz="19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885483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Роботизация в </a:t>
            </a:r>
            <a:r>
              <a:rPr lang="ru-RU" alt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киберфизических</a:t>
            </a:r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системах</a:t>
            </a: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80" name="Picture 1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9185"/>
            <a:ext cx="5258880" cy="286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97304" y="4590967"/>
            <a:ext cx="6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по результатам </a:t>
            </a:r>
          </a:p>
          <a:p>
            <a:pPr algn="ctr" eaLnBrk="1" hangingPunct="1"/>
            <a:r>
              <a:rPr lang="ru-RU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дисциплины</a:t>
            </a:r>
            <a:endParaRPr lang="ru-RU" alt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 Presentation">
  <a:themeElements>
    <a:clrScheme name="Custom 2">
      <a:dk1>
        <a:sysClr val="windowText" lastClr="000000"/>
      </a:dk1>
      <a:lt1>
        <a:sysClr val="window" lastClr="FFFFFF"/>
      </a:lt1>
      <a:dk2>
        <a:srgbClr val="224064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50000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FE228DE-A36A-4378-B893-A4BD6DE2D6E8}" vid="{2F78043D-F259-4DEC-844A-157B9501BB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14544</TotalTime>
  <Words>749</Words>
  <Application>Microsoft Office PowerPoint</Application>
  <PresentationFormat>Экран (16:10)</PresentationFormat>
  <Paragraphs>168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Calibri</vt:lpstr>
      <vt:lpstr>Georgia</vt:lpstr>
      <vt:lpstr>Tahoma</vt:lpstr>
      <vt:lpstr>PwC Presentation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Ruslan Abaev</dc:creator>
  <cp:lastModifiedBy>Бирюкова Дарья Вячеславовна</cp:lastModifiedBy>
  <cp:revision>1295</cp:revision>
  <cp:lastPrinted>2023-07-21T09:42:27Z</cp:lastPrinted>
  <dcterms:created xsi:type="dcterms:W3CDTF">2016-05-30T13:29:25Z</dcterms:created>
  <dcterms:modified xsi:type="dcterms:W3CDTF">2023-09-06T12:09:46Z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