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1" r:id="rId1"/>
  </p:sldMasterIdLst>
  <p:notesMasterIdLst>
    <p:notesMasterId r:id="rId17"/>
  </p:notesMasterIdLst>
  <p:handoutMasterIdLst>
    <p:handoutMasterId r:id="rId18"/>
  </p:handoutMasterIdLst>
  <p:sldIdLst>
    <p:sldId id="258" r:id="rId2"/>
    <p:sldId id="498" r:id="rId3"/>
    <p:sldId id="525" r:id="rId4"/>
    <p:sldId id="522" r:id="rId5"/>
    <p:sldId id="607" r:id="rId6"/>
    <p:sldId id="615" r:id="rId7"/>
    <p:sldId id="591" r:id="rId8"/>
    <p:sldId id="608" r:id="rId9"/>
    <p:sldId id="609" r:id="rId10"/>
    <p:sldId id="610" r:id="rId11"/>
    <p:sldId id="611" r:id="rId12"/>
    <p:sldId id="612" r:id="rId13"/>
    <p:sldId id="613" r:id="rId14"/>
    <p:sldId id="585" r:id="rId15"/>
    <p:sldId id="614" r:id="rId16"/>
  </p:sldIdLst>
  <p:sldSz cx="12192000" cy="6858000"/>
  <p:notesSz cx="7099300" cy="10234613"/>
  <p:embeddedFontLst>
    <p:embeddedFont>
      <p:font typeface="SamsungOne 800C" panose="020B0906030303020204" charset="0"/>
      <p:bold r:id="rId19"/>
    </p:embeddedFont>
    <p:embeddedFont>
      <p:font typeface="SamsungOne 700C" panose="020B0806030303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263996"/>
    <a:srgbClr val="008BD3"/>
    <a:srgbClr val="C70D22"/>
    <a:srgbClr val="2E6CA4"/>
    <a:srgbClr val="E7F6FF"/>
    <a:srgbClr val="008000"/>
    <a:srgbClr val="E5F6F7"/>
    <a:srgbClr val="E5F6FF"/>
    <a:srgbClr val="EF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1" autoAdjust="0"/>
    <p:restoredTop sz="74364" autoAdjust="0"/>
  </p:normalViewPr>
  <p:slideViewPr>
    <p:cSldViewPr>
      <p:cViewPr varScale="1">
        <p:scale>
          <a:sx n="86" d="100"/>
          <a:sy n="86" d="100"/>
        </p:scale>
        <p:origin x="138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2352" y="7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137" cy="51230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507" y="2"/>
            <a:ext cx="3077137" cy="51230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9EEDBF0C-C43E-4815-9246-88B295897215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674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507" y="9720674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1D70EF8C-BBA8-4509-8104-EE417BB89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26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137" cy="51230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507" y="2"/>
            <a:ext cx="3077137" cy="512305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DBE2DD3F-BEBB-4BF4-A1E4-9F8D0022F4AB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00" y="4861156"/>
            <a:ext cx="5680103" cy="4605821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674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507" y="9720674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1BD6446A-F2C7-4383-B243-5AB851506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0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65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27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06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79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Образ слайда 7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</p:spTree>
    <p:extLst>
      <p:ext uri="{BB962C8B-B14F-4D97-AF65-F5344CB8AC3E}">
        <p14:creationId xmlns:p14="http://schemas.microsoft.com/office/powerpoint/2010/main" val="399818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9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71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76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48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Font typeface="Wingdings" panose="05000000000000000000" pitchFamily="2" charset="2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Образ слайда 7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</p:spTree>
    <p:extLst>
      <p:ext uri="{BB962C8B-B14F-4D97-AF65-F5344CB8AC3E}">
        <p14:creationId xmlns:p14="http://schemas.microsoft.com/office/powerpoint/2010/main" val="127369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2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77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446A-F2C7-4383-B243-5AB851506B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">
    <p:bg>
      <p:bgPr>
        <a:gradFill>
          <a:gsLst>
            <a:gs pos="0">
              <a:srgbClr val="D5F0FF"/>
            </a:gs>
            <a:gs pos="100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ous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4"/>
          <a:stretch/>
        </p:blipFill>
        <p:spPr>
          <a:xfrm>
            <a:off x="15512" y="3562656"/>
            <a:ext cx="12013582" cy="3295344"/>
          </a:xfrm>
          <a:prstGeom prst="rect">
            <a:avLst/>
          </a:prstGeom>
        </p:spPr>
      </p:pic>
      <p:sp>
        <p:nvSpPr>
          <p:cNvPr id="11" name="Header"/>
          <p:cNvSpPr>
            <a:spLocks noGrp="1"/>
          </p:cNvSpPr>
          <p:nvPr>
            <p:ph type="title" hasCustomPrompt="1"/>
          </p:nvPr>
        </p:nvSpPr>
        <p:spPr>
          <a:xfrm>
            <a:off x="2292235" y="2766219"/>
            <a:ext cx="7607531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4000" b="1">
                <a:solidFill>
                  <a:srgbClr val="263996"/>
                </a:solidFill>
                <a:latin typeface="SamsungOne 800C" panose="020B0906030303020204" pitchFamily="34" charset="0"/>
                <a:ea typeface="SamsungOne 800C" panose="020B0906030303020204" pitchFamily="34" charset="0"/>
              </a:defRPr>
            </a:lvl1pPr>
          </a:lstStyle>
          <a:p>
            <a:r>
              <a:rPr lang="ru-RU" dirty="0">
                <a:latin typeface="+mn-lt"/>
              </a:rPr>
              <a:t>ФИНАЛ КОНКУРСА ПРОЕКТОВ 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ru-RU" dirty="0">
                <a:latin typeface="+mn-lt"/>
              </a:rPr>
              <a:t>IT АКАДЕМИИ SAMSUNG</a:t>
            </a:r>
            <a:endParaRPr lang="ru-RU" dirty="0"/>
          </a:p>
        </p:txBody>
      </p:sp>
      <p:sp>
        <p:nvSpPr>
          <p:cNvPr id="13" name="Decor"/>
          <p:cNvSpPr/>
          <p:nvPr userDrawn="1"/>
        </p:nvSpPr>
        <p:spPr>
          <a:xfrm>
            <a:off x="0" y="6740235"/>
            <a:ext cx="12192000" cy="117765"/>
          </a:xfrm>
          <a:prstGeom prst="rect">
            <a:avLst/>
          </a:prstGeom>
          <a:solidFill>
            <a:srgbClr val="008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Decor"/>
          <p:cNvSpPr/>
          <p:nvPr userDrawn="1"/>
        </p:nvSpPr>
        <p:spPr>
          <a:xfrm>
            <a:off x="0" y="0"/>
            <a:ext cx="12192000" cy="117765"/>
          </a:xfrm>
          <a:prstGeom prst="rect">
            <a:avLst/>
          </a:prstGeom>
          <a:solidFill>
            <a:srgbClr val="008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80392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ous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4"/>
          <a:stretch/>
        </p:blipFill>
        <p:spPr>
          <a:xfrm>
            <a:off x="15512" y="3562656"/>
            <a:ext cx="12013582" cy="3295344"/>
          </a:xfrm>
          <a:prstGeom prst="rect">
            <a:avLst/>
          </a:prstGeom>
        </p:spPr>
      </p:pic>
      <p:sp>
        <p:nvSpPr>
          <p:cNvPr id="4" name="Дата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FFD4A-EA56-455D-89DA-D48DC6E984AC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D7FF-FE66-4EA7-AA30-EF9B58C5C9E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Header"/>
          <p:cNvSpPr>
            <a:spLocks noGrp="1"/>
          </p:cNvSpPr>
          <p:nvPr>
            <p:ph type="title" hasCustomPrompt="1"/>
          </p:nvPr>
        </p:nvSpPr>
        <p:spPr>
          <a:xfrm>
            <a:off x="545869" y="285989"/>
            <a:ext cx="11314181" cy="39981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800" b="1">
                <a:solidFill>
                  <a:srgbClr val="263996"/>
                </a:solidFill>
                <a:latin typeface="SamsungOne 800C" panose="020B0906030303020204" pitchFamily="34" charset="0"/>
                <a:ea typeface="SamsungOne 800C" panose="020B0906030303020204" pitchFamily="34" charset="0"/>
              </a:defRPr>
            </a:lvl1pPr>
          </a:lstStyle>
          <a:p>
            <a:r>
              <a:rPr lang="ru-RU" dirty="0">
                <a:latin typeface="+mn-lt"/>
              </a:rPr>
              <a:t>Заголовок</a:t>
            </a:r>
            <a:endParaRPr lang="ru-RU" dirty="0"/>
          </a:p>
        </p:txBody>
      </p:sp>
      <p:sp>
        <p:nvSpPr>
          <p:cNvPr id="12" name="Decor"/>
          <p:cNvSpPr/>
          <p:nvPr userDrawn="1"/>
        </p:nvSpPr>
        <p:spPr>
          <a:xfrm rot="5400000">
            <a:off x="6316050" y="-4727906"/>
            <a:ext cx="36000" cy="11052000"/>
          </a:xfrm>
          <a:prstGeom prst="rect">
            <a:avLst/>
          </a:prstGeom>
          <a:gradFill>
            <a:gsLst>
              <a:gs pos="0">
                <a:srgbClr val="263996"/>
              </a:gs>
              <a:gs pos="100000">
                <a:srgbClr val="008B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Decor"/>
          <p:cNvSpPr/>
          <p:nvPr userDrawn="1"/>
        </p:nvSpPr>
        <p:spPr>
          <a:xfrm>
            <a:off x="0" y="2050473"/>
            <a:ext cx="12192000" cy="48075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Decor"/>
          <p:cNvSpPr/>
          <p:nvPr userDrawn="1"/>
        </p:nvSpPr>
        <p:spPr>
          <a:xfrm>
            <a:off x="600647" y="701042"/>
            <a:ext cx="207403" cy="207403"/>
          </a:xfrm>
          <a:prstGeom prst="ellipse">
            <a:avLst/>
          </a:prstGeom>
          <a:noFill/>
          <a:ln w="25400">
            <a:solidFill>
              <a:srgbClr val="008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Decor"/>
          <p:cNvSpPr/>
          <p:nvPr userDrawn="1"/>
        </p:nvSpPr>
        <p:spPr>
          <a:xfrm>
            <a:off x="0" y="6740235"/>
            <a:ext cx="12192000" cy="117765"/>
          </a:xfrm>
          <a:prstGeom prst="rect">
            <a:avLst/>
          </a:prstGeom>
          <a:solidFill>
            <a:srgbClr val="008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Decor"/>
          <p:cNvSpPr/>
          <p:nvPr userDrawn="1"/>
        </p:nvSpPr>
        <p:spPr>
          <a:xfrm>
            <a:off x="0" y="0"/>
            <a:ext cx="12192000" cy="117765"/>
          </a:xfrm>
          <a:prstGeom prst="rect">
            <a:avLst/>
          </a:prstGeom>
          <a:solidFill>
            <a:srgbClr val="008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1467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FFD4A-EA56-455D-89DA-D48DC6E984AC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D7FF-FE66-4EA7-AA30-EF9B58C5C9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2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4" r:id="rId2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rockitsoft.ru/" TargetMode="External"/><Relationship Id="rId7" Type="http://schemas.openxmlformats.org/officeDocument/2006/relationships/hyperlink" Target="https://pt-a.r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croc.ru/" TargetMode="External"/><Relationship Id="rId4" Type="http://schemas.openxmlformats.org/officeDocument/2006/relationships/image" Target="../media/image26.emf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93818" y="2031429"/>
            <a:ext cx="9204365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0" dirty="0" smtClean="0"/>
              <a:t>Разработчик умных устройств</a:t>
            </a:r>
            <a:br>
              <a:rPr lang="ru-RU" b="0" dirty="0" smtClean="0"/>
            </a:br>
            <a:r>
              <a:rPr lang="ru-RU" sz="2800" b="0" dirty="0" smtClean="0"/>
              <a:t>Программа дополнительной профессиональной подготовки</a:t>
            </a:r>
            <a:endParaRPr lang="ru-RU" sz="28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8D81D1-17A6-4EC6-A38A-F72D9D64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4" y="393842"/>
            <a:ext cx="4155201" cy="1236897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CAEC7696-A2B3-472B-BFB2-DBAA3FE9C73A}"/>
              </a:ext>
            </a:extLst>
          </p:cNvPr>
          <p:cNvSpPr txBox="1">
            <a:spLocks/>
          </p:cNvSpPr>
          <p:nvPr/>
        </p:nvSpPr>
        <p:spPr>
          <a:xfrm>
            <a:off x="6240016" y="3645024"/>
            <a:ext cx="5616624" cy="720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1" kern="1200">
                <a:solidFill>
                  <a:srgbClr val="263996"/>
                </a:solidFill>
                <a:latin typeface="SamsungOne 800C" panose="020B0906030303020204" pitchFamily="34" charset="0"/>
                <a:ea typeface="SamsungOne 800C" panose="020B0906030303020204" pitchFamily="34" charset="0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0" dirty="0" smtClean="0"/>
              <a:t>Руководитель:</a:t>
            </a:r>
          </a:p>
          <a:p>
            <a:pPr algn="l">
              <a:lnSpc>
                <a:spcPct val="100000"/>
              </a:lnSpc>
            </a:pPr>
            <a:r>
              <a:rPr lang="ru-RU" sz="2000" b="0" dirty="0" smtClean="0"/>
              <a:t>Канашев Евгений Александрович</a:t>
            </a:r>
            <a:endParaRPr lang="ru-RU" sz="2000" b="0" dirty="0"/>
          </a:p>
        </p:txBody>
      </p:sp>
    </p:spTree>
    <p:extLst>
      <p:ext uri="{BB962C8B-B14F-4D97-AF65-F5344CB8AC3E}">
        <p14:creationId xmlns:p14="http://schemas.microsoft.com/office/powerpoint/2010/main" val="18637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69" y="260648"/>
            <a:ext cx="11314181" cy="399811"/>
          </a:xfrm>
        </p:spPr>
        <p:txBody>
          <a:bodyPr>
            <a:noAutofit/>
          </a:bodyPr>
          <a:lstStyle/>
          <a:p>
            <a:r>
              <a:rPr lang="ru-RU" dirty="0" smtClean="0"/>
              <a:t>Системное программное обеспечение (48 ч.)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5869" y="1052736"/>
            <a:ext cx="1131418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Цель</a:t>
            </a:r>
            <a:endParaRPr lang="ru-RU" sz="20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Изучение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принципов построения и функционирования системного программного обеспечения</a:t>
            </a:r>
            <a:endParaRPr lang="ru-RU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endParaRPr lang="ru-RU" sz="1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Задачи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Изучение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функций системного программного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обеспечения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Изучение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методов управления процессами и системными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ресурсами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Получение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практических навыков работы с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командной строкой операционных систем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Изучение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 получение практических навыков работы с системами контроля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версий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endParaRPr lang="ru-RU" sz="1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Содержание дисциплины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Виды и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обзор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системного программного обеспечения. Операционные системы. Системы программирования. Файловые системы. Утилиты.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СУБД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Основы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Linux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Графический и консольный интерфейс. Терминал. Работа с файлами. Права доступа и пользователи. Установка пакетов,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репозитории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Планировщик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Cron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Сетевые возможности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Linux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</a:t>
            </a:r>
            <a:r>
              <a:rPr lang="ru-RU" dirty="0" err="1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Bash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Многозадачность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операционных систем. Ресурсы. Процессы и потоки.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Планировщик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Системы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реального времени.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Межпроцессные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коммуникации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Введение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 контроль версий. Установка и настройка системы контроля версий. Работа с удалёнными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репозиториями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Работа с изменениями. Практики и инструменты для работы с </a:t>
            </a:r>
            <a:r>
              <a:rPr lang="ru-RU" dirty="0" err="1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Git</a:t>
            </a:r>
            <a:endParaRPr lang="ru-RU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Знакомство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 базами данных. SQL. Создание структуры базы данных. Работа с данными из разных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таблиц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848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69" y="260648"/>
            <a:ext cx="11314181" cy="399811"/>
          </a:xfrm>
        </p:spPr>
        <p:txBody>
          <a:bodyPr>
            <a:noAutofit/>
          </a:bodyPr>
          <a:lstStyle/>
          <a:p>
            <a:r>
              <a:rPr lang="ru-RU" dirty="0"/>
              <a:t>Распределенные системы и </a:t>
            </a:r>
            <a:r>
              <a:rPr lang="ru-RU" dirty="0" smtClean="0"/>
              <a:t>сети (48 ч.)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5869" y="1052736"/>
            <a:ext cx="1131418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Цель</a:t>
            </a:r>
            <a:endParaRPr lang="ru-RU" sz="20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Изучение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принципов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 средств передачи информации в современных распределенных системах</a:t>
            </a:r>
            <a:endParaRPr lang="ru-RU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endParaRPr lang="ru-RU" sz="1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Задачи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Изучение функций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 принципов организации сетей передачи данных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систем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«умных»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устройств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Получение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практических навыков организации сетей передачи данных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«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умных»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устройств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Получение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практических навыков создания интеллектуальных устройств и распределенных систем, использующих в своей работе различные вычислительные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сети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endParaRPr lang="ru-RU" sz="1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Содержание дисциплины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Сети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передачи данных. Эталонная модель взаимодействия открытых систем.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Интранет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 и Интернет. MAC-адрес. IP-адресация. Стек протоколов TCP/IP. Управление сетями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TCP/IP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Оборудование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вычислительных сетей. Маршрутизаторы и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шлюзы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Протокол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передачи данных MQTT. Модель взаимодействия. Топики и сообщения. Качество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обслуживания</a:t>
            </a:r>
            <a:endParaRPr lang="en-US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Протокол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CoAP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Модель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взаимодействия</a:t>
            </a:r>
            <a:endParaRPr lang="en-US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Энергоэффективные сети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передачи данных. Ключевые отличия от Интернет.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LoRa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</a:t>
            </a:r>
            <a:r>
              <a:rPr lang="ru-RU" dirty="0" err="1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LoRaWAN</a:t>
            </a:r>
            <a:endParaRPr lang="ru-RU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Mesh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-сети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Сеть </a:t>
            </a:r>
            <a:r>
              <a:rPr lang="ru-RU" dirty="0" err="1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ZigBee</a:t>
            </a:r>
            <a:endParaRPr lang="ru-RU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Масштабирование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IoT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-решений. Серверы. Облачные технологии. Платформы интернета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вещей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Угрозы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IoT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Уязвимость протоколов передачи данных. Вопросы повышения безопасности на примере простого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протокола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809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69" y="260648"/>
            <a:ext cx="11314181" cy="399811"/>
          </a:xfrm>
        </p:spPr>
        <p:txBody>
          <a:bodyPr>
            <a:noAutofit/>
          </a:bodyPr>
          <a:lstStyle/>
          <a:p>
            <a:r>
              <a:rPr lang="ru-RU" dirty="0"/>
              <a:t>Платформы и системы умного </a:t>
            </a:r>
            <a:r>
              <a:rPr lang="ru-RU" dirty="0" smtClean="0"/>
              <a:t>дома/интернета вещей (64 ч.)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5869" y="1052736"/>
            <a:ext cx="1131418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Цель</a:t>
            </a:r>
            <a:endParaRPr lang="ru-RU" sz="20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Формирование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 закрепление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знаний по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реализации «умных» устройств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применения для этого современных платформ</a:t>
            </a:r>
            <a:endParaRPr lang="ru-RU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endParaRPr lang="ru-RU" sz="1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Задачи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Изучение функций и принципов организации сетей передачи данных систем «умных» устройств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Получение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практических навыков работы с серверными и облачными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платформами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Получение практических навыков создания интеллектуальных устройств и распределенных систем,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использующих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 своей работе различные вычислительные сети и облачные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платформы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endParaRPr lang="ru-RU" sz="1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Содержание дисциплины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Введение. Структура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IoT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Понятия системы и платформы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IoT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Классификация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Облачная платформа. Регистрация и создание виртуального устройства. Коммуникация с устройством. Отправка данных с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устройства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Графические приложения визуализации данных MQTT. Разработка интерфейса </a:t>
            </a:r>
            <a:r>
              <a:rPr lang="ru-RU" dirty="0" err="1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IoT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-устройства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Серверное приложение NODE-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Red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Установка. Конфигурирование. Подключение дополнительных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виджетов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Визуальное программирование в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NODE-</a:t>
            </a:r>
            <a:r>
              <a:rPr lang="ru-RU" dirty="0" err="1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Red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Rightech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IoT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Cloud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. Подключение MQTT устройства к облачной платформе. Сценарий умного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дома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627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69" y="260648"/>
            <a:ext cx="11314181" cy="399811"/>
          </a:xfrm>
        </p:spPr>
        <p:txBody>
          <a:bodyPr>
            <a:noAutofit/>
          </a:bodyPr>
          <a:lstStyle/>
          <a:p>
            <a:r>
              <a:rPr lang="ru-RU" dirty="0" smtClean="0"/>
              <a:t>Производственная практика (30 ч.)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5869" y="1052736"/>
            <a:ext cx="1131418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Цель</a:t>
            </a:r>
            <a:endParaRPr lang="ru-RU" sz="20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З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акрепление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 совершенствование знаний и приобретение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умений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 навыков самостоятельной практической работы в сфере разработки «умных»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устройств</a:t>
            </a:r>
            <a:endParaRPr lang="ru-RU" sz="1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endParaRPr lang="en-US" sz="1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Задачи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Закрепление и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развитие знаний, полученных в процессе теоретической подготовки в предшествующий период обучения, на предприятии (организации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)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знакомление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 практическим опытом предприятия (организации) в области разработки «умных» устройств, систем Умного дома, систем Интернета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вещей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Сбор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материала для выполнения итоговой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аттестации</a:t>
            </a:r>
            <a:endParaRPr lang="ru-RU" sz="1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endParaRPr lang="ru-RU" sz="2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Партнеры / Места практик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  <p:pic>
        <p:nvPicPr>
          <p:cNvPr id="4" name="Рисунок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72" y="5823274"/>
            <a:ext cx="3717014" cy="877125"/>
          </a:xfrm>
          <a:prstGeom prst="rect">
            <a:avLst/>
          </a:prstGeom>
        </p:spPr>
      </p:pic>
      <p:pic>
        <p:nvPicPr>
          <p:cNvPr id="5" name="Рисунок 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92" y="5157192"/>
            <a:ext cx="2500001" cy="900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30778" y="4380918"/>
            <a:ext cx="3359032" cy="920290"/>
            <a:chOff x="1631504" y="4156773"/>
            <a:chExt cx="3359032" cy="920290"/>
          </a:xfrm>
        </p:grpSpPr>
        <p:pic>
          <p:nvPicPr>
            <p:cNvPr id="6" name="Рисунок 5">
              <a:hlinkClick r:id="rId7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504" y="4156773"/>
              <a:ext cx="2500000" cy="900002"/>
            </a:xfrm>
            <a:prstGeom prst="rect">
              <a:avLst/>
            </a:prstGeom>
          </p:spPr>
        </p:pic>
        <p:sp>
          <p:nvSpPr>
            <p:cNvPr id="7" name="TextBox 6">
              <a:hlinkClick r:id="rId7"/>
            </p:cNvPr>
            <p:cNvSpPr txBox="1"/>
            <p:nvPr/>
          </p:nvSpPr>
          <p:spPr>
            <a:xfrm>
              <a:off x="3272472" y="4369175"/>
              <a:ext cx="1718064" cy="707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 smtClean="0">
                  <a:solidFill>
                    <a:srgbClr val="393185"/>
                  </a:solidFill>
                  <a:latin typeface="SamsungOne 800C" panose="020B0906030303020204" pitchFamily="34" charset="0"/>
                  <a:ea typeface="SamsungOne 800C" panose="020B0906030303020204" pitchFamily="34" charset="0"/>
                  <a:cs typeface="+mj-cs"/>
                </a:rPr>
                <a:t>Политех</a:t>
              </a:r>
              <a:r>
                <a:rPr lang="ru-RU" sz="2000" dirty="0" smtClean="0">
                  <a:solidFill>
                    <a:srgbClr val="393185"/>
                  </a:solidFill>
                  <a:latin typeface="SamsungOne 800C" panose="020B0906030303020204" pitchFamily="34" charset="0"/>
                  <a:ea typeface="SamsungOne 800C" panose="020B0906030303020204" pitchFamily="34" charset="0"/>
                  <a:cs typeface="+mj-cs"/>
                </a:rPr>
                <a:t/>
              </a:r>
              <a:br>
                <a:rPr lang="ru-RU" sz="2000" dirty="0" smtClean="0">
                  <a:solidFill>
                    <a:srgbClr val="393185"/>
                  </a:solidFill>
                  <a:latin typeface="SamsungOne 800C" panose="020B0906030303020204" pitchFamily="34" charset="0"/>
                  <a:ea typeface="SamsungOne 800C" panose="020B0906030303020204" pitchFamily="34" charset="0"/>
                  <a:cs typeface="+mj-cs"/>
                </a:rPr>
              </a:br>
              <a:r>
                <a:rPr lang="ru-RU" sz="2000" dirty="0" smtClean="0">
                  <a:solidFill>
                    <a:srgbClr val="393185"/>
                  </a:solidFill>
                  <a:latin typeface="SamsungOne 800C" panose="020B0906030303020204" pitchFamily="34" charset="0"/>
                  <a:ea typeface="SamsungOne 800C" panose="020B0906030303020204" pitchFamily="34" charset="0"/>
                  <a:cs typeface="+mj-cs"/>
                </a:rPr>
                <a:t>Автоматика</a:t>
              </a:r>
              <a:endParaRPr lang="ru-RU" sz="2000" dirty="0">
                <a:solidFill>
                  <a:srgbClr val="393185"/>
                </a:solidFill>
                <a:latin typeface="SamsungOne 800C" panose="020B0906030303020204" pitchFamily="34" charset="0"/>
                <a:ea typeface="SamsungOne 800C" panose="020B0906030303020204" pitchFamily="34" charset="0"/>
                <a:cs typeface="+mj-cs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10" y="3424573"/>
            <a:ext cx="4128360" cy="30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92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47" y="965380"/>
            <a:ext cx="6938864" cy="3556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" y="3082216"/>
            <a:ext cx="5478123" cy="35118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1359" y="4303212"/>
            <a:ext cx="3500371" cy="22908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965380"/>
            <a:ext cx="12192000" cy="57704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Форма проведения занятий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34121"/>
            <a:ext cx="4508616" cy="338146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63" y="2968086"/>
            <a:ext cx="4752528" cy="356439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824192" y="1052736"/>
            <a:ext cx="4035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Лекции</a:t>
            </a:r>
            <a:endParaRPr lang="ru-RU" sz="24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Дистанционно</a:t>
            </a:r>
            <a:endParaRPr lang="ru-RU" sz="2000" dirty="0">
              <a:solidFill>
                <a:srgbClr val="008BD3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Аудиторно</a:t>
            </a:r>
            <a:endParaRPr lang="ru-RU" sz="2000" dirty="0">
              <a:solidFill>
                <a:srgbClr val="008BD3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24192" y="2139365"/>
            <a:ext cx="4035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Практика </a:t>
            </a:r>
            <a:endParaRPr lang="ru-RU" sz="24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Аудиторно</a:t>
            </a:r>
            <a:endParaRPr lang="ru-RU" sz="2000" dirty="0">
              <a:solidFill>
                <a:srgbClr val="008BD3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5091" y="3041665"/>
            <a:ext cx="3208357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defRPr>
            </a:lvl1pPr>
            <a:lvl2pPr marL="800100" lvl="1" indent="-342900">
              <a:buFont typeface="Wingdings" panose="05000000000000000000" pitchFamily="2" charset="2"/>
              <a:buChar char="Ø"/>
              <a:defRPr sz="200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defRPr>
            </a:lvl2pPr>
          </a:lstStyle>
          <a:p>
            <a:r>
              <a:rPr lang="ru-RU" sz="2000" dirty="0" smtClean="0"/>
              <a:t>Ряд практических занятий требует применения специализированного оборудования!</a:t>
            </a:r>
            <a:endParaRPr lang="ru-RU" sz="2000" dirty="0">
              <a:solidFill>
                <a:srgbClr val="5B9BD5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057" y="3296891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85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38909" y="2204864"/>
            <a:ext cx="11314181" cy="21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Сделай умный выбор -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стань разработчиком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умных устройств!</a:t>
            </a:r>
            <a:endParaRPr lang="ru-RU" altLang="ru-RU" sz="4400" b="1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330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Руководитель программы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908721"/>
            <a:ext cx="3886439" cy="58326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83832" y="1595206"/>
            <a:ext cx="61982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Учебная деятельность</a:t>
            </a:r>
            <a:endParaRPr lang="en-US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Информатика / Программирование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Локальные вычислительные сети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Промышленные сети и системы связи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Технологии программирования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Программируемые логические </a:t>
            </a:r>
            <a:b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</a:b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контроллеры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Ардуино</a:t>
            </a: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Научная деятельность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Встраиваемые системы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Промавтоматика</a:t>
            </a:r>
            <a:endParaRPr lang="ru-RU" dirty="0">
              <a:solidFill>
                <a:srgbClr val="008BD3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Малая автоматика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Самодиагностика </a:t>
            </a:r>
            <a:b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</a:b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оборудования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Отказоустойчивое управление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Моделирование систем управления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8BD3"/>
                </a:solidFill>
                <a:latin typeface="SamsungOne 800C" panose="020B0906030303020204" charset="0"/>
                <a:ea typeface="SamsungOne 800C" panose="020B0906030303020204" charset="0"/>
              </a:rPr>
              <a:t>Интернет вещей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325" y="2708116"/>
            <a:ext cx="290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263996"/>
                </a:solidFill>
                <a:latin typeface="SamsungOne 700C" panose="020B0806030303020204" pitchFamily="34" charset="0"/>
                <a:ea typeface="SamsungOne 700C" panose="020B0806030303020204" pitchFamily="34" charset="0"/>
              </a:rPr>
              <a:t>старший преподаватель</a:t>
            </a:r>
            <a:endParaRPr lang="ru-RU" dirty="0">
              <a:solidFill>
                <a:srgbClr val="263996"/>
              </a:solidFill>
              <a:latin typeface="SamsungOne 700C" panose="020B0806030303020204" pitchFamily="34" charset="0"/>
              <a:ea typeface="SamsungOne 700C" panose="020B0806030303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69098" y="993105"/>
            <a:ext cx="5526901" cy="399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SamsungOne 800C" panose="020B0906030303020204" pitchFamily="34" charset="0"/>
                <a:ea typeface="SamsungOne 800C" panose="020B0906030303020204" pitchFamily="34" charset="0"/>
                <a:cs typeface="+mj-cs"/>
              </a:defRPr>
            </a:lvl1pPr>
          </a:lstStyle>
          <a:p>
            <a:r>
              <a:rPr lang="ru-RU" sz="2400" b="0" dirty="0" smtClean="0"/>
              <a:t>Канашев Евгений Александрович</a:t>
            </a:r>
            <a:endParaRPr lang="ru-RU" sz="2400" b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9" y="4149080"/>
            <a:ext cx="2638095" cy="7142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1384" y="5014917"/>
            <a:ext cx="3823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ü"/>
              <a:defRPr>
                <a:solidFill>
                  <a:srgbClr val="263996"/>
                </a:solidFill>
                <a:latin typeface="SamsungOne 700C" panose="020B0806030303020204" pitchFamily="34" charset="0"/>
                <a:ea typeface="SamsungOne 700C" panose="020B0806030303020204" pitchFamily="34" charset="0"/>
              </a:defRPr>
            </a:lvl1pPr>
          </a:lstStyle>
          <a:p>
            <a:r>
              <a:rPr lang="ru-RU" dirty="0"/>
              <a:t>ведущий сотрудник лаборатории</a:t>
            </a:r>
            <a:br>
              <a:rPr lang="ru-RU" dirty="0"/>
            </a:br>
            <a:r>
              <a:rPr lang="ru-RU" dirty="0"/>
              <a:t>интернета вещей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628800"/>
            <a:ext cx="3981653" cy="8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51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509120"/>
            <a:ext cx="2779135" cy="20681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Умные устройства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946449"/>
            <a:ext cx="6122889" cy="3960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5868" y="946449"/>
            <a:ext cx="7422340" cy="215443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457200" indent="-457200">
              <a:buFont typeface="Wingdings" panose="05000000000000000000" pitchFamily="2" charset="2"/>
              <a:buChar char="Ø"/>
              <a:defRPr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defRPr>
            </a:lvl1pPr>
          </a:lstStyle>
          <a:p>
            <a:pPr marL="0" indent="0">
              <a:buNone/>
            </a:pPr>
            <a:r>
              <a:rPr lang="ru-RU" sz="2000" dirty="0" smtClean="0">
                <a:solidFill>
                  <a:srgbClr val="5B9BD5"/>
                </a:solidFill>
              </a:rPr>
              <a:t>Современный «умный» дом изобилует всевозможными интеллектуальными устройствами:</a:t>
            </a:r>
          </a:p>
          <a:p>
            <a:r>
              <a:rPr lang="ru-RU" dirty="0" smtClean="0">
                <a:solidFill>
                  <a:srgbClr val="5B9BD5"/>
                </a:solidFill>
              </a:rPr>
              <a:t>Чайник</a:t>
            </a:r>
          </a:p>
          <a:p>
            <a:r>
              <a:rPr lang="ru-RU" dirty="0" smtClean="0">
                <a:solidFill>
                  <a:srgbClr val="5B9BD5"/>
                </a:solidFill>
              </a:rPr>
              <a:t>Светильник</a:t>
            </a:r>
          </a:p>
          <a:p>
            <a:r>
              <a:rPr lang="ru-RU" dirty="0" smtClean="0">
                <a:solidFill>
                  <a:srgbClr val="5B9BD5"/>
                </a:solidFill>
              </a:rPr>
              <a:t>Пылесос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5B9BD5"/>
                </a:solidFill>
              </a:rPr>
              <a:t>…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5B9BD5"/>
                </a:solidFill>
              </a:rPr>
              <a:t>Строятся даже целые «умные» города</a:t>
            </a:r>
            <a:endParaRPr lang="ru-RU" sz="2000" dirty="0">
              <a:solidFill>
                <a:srgbClr val="5B9BD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26" y="4885121"/>
            <a:ext cx="1844824" cy="1844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933056"/>
            <a:ext cx="2309772" cy="24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Умные устройства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268760"/>
            <a:ext cx="5576708" cy="547260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207568" y="1124744"/>
            <a:ext cx="3384376" cy="1800200"/>
          </a:xfrm>
          <a:prstGeom prst="roundRect">
            <a:avLst/>
          </a:prstGeom>
          <a:noFill/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600057" y="1052736"/>
            <a:ext cx="52599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Промышленность и </a:t>
            </a:r>
            <a:b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</a:br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концепция «Индустри</a:t>
            </a:r>
            <a:r>
              <a:rPr lang="ru-RU" sz="2400" dirty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я</a:t>
            </a:r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 4.0» </a:t>
            </a:r>
            <a:b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</a:br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немыслимы без «умных» устройств</a:t>
            </a:r>
            <a:endParaRPr lang="ru-RU" sz="24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Автономные роботы</a:t>
            </a:r>
            <a:endParaRPr lang="ru-RU" sz="2000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Интернет вещей</a:t>
            </a:r>
            <a:endParaRPr lang="ru-RU" sz="2000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13042" y="3933056"/>
            <a:ext cx="4336640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defRPr>
            </a:lvl1pPr>
            <a:lvl2pPr marL="800100" lvl="1" indent="-342900">
              <a:buFont typeface="Wingdings" panose="05000000000000000000" pitchFamily="2" charset="2"/>
              <a:buChar char="Ø"/>
              <a:defRPr sz="200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defRPr>
            </a:lvl2pPr>
          </a:lstStyle>
          <a:p>
            <a:r>
              <a:rPr lang="ru-RU" dirty="0"/>
              <a:t>Умные устройства </a:t>
            </a:r>
            <a:r>
              <a:rPr lang="ru-RU" dirty="0">
                <a:solidFill>
                  <a:srgbClr val="5B9BD5"/>
                </a:solidFill>
              </a:rPr>
              <a:t>― это подключенные к интернету системы, которые могут получать и отправлять данные, а также управлять другими </a:t>
            </a:r>
            <a:r>
              <a:rPr lang="ru-RU" dirty="0" smtClean="0">
                <a:solidFill>
                  <a:srgbClr val="5B9BD5"/>
                </a:solidFill>
              </a:rPr>
              <a:t>устройствами</a:t>
            </a:r>
            <a:r>
              <a:rPr lang="ru-RU" dirty="0">
                <a:solidFill>
                  <a:srgbClr val="5B9BD5"/>
                </a:solidFill>
              </a:rPr>
              <a:t/>
            </a:r>
            <a:br>
              <a:rPr lang="ru-RU" dirty="0">
                <a:solidFill>
                  <a:srgbClr val="5B9BD5"/>
                </a:solidFill>
              </a:rPr>
            </a:br>
            <a:endParaRPr lang="ru-RU" dirty="0">
              <a:solidFill>
                <a:srgbClr val="5B9BD5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7" y="4725144"/>
            <a:ext cx="812985" cy="812985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 rot="10800000">
            <a:off x="5047972" y="1708649"/>
            <a:ext cx="144016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962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9CC4D1-FF1B-4831-B6C3-62DBCE79C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475" y="1132554"/>
            <a:ext cx="3241713" cy="37850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58C27-CEAD-4903-936C-D7616E25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Умные устройства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34" y="4871769"/>
            <a:ext cx="2067957" cy="1474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92" y="4228123"/>
            <a:ext cx="608438" cy="553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3231" y="1143582"/>
            <a:ext cx="8059988" cy="31085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457200" indent="-457200">
              <a:buFont typeface="Wingdings" panose="05000000000000000000" pitchFamily="2" charset="2"/>
              <a:buChar char="Ø"/>
              <a:defRPr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defRPr>
            </a:lvl1pPr>
          </a:lstStyle>
          <a:p>
            <a:pPr marL="0" indent="0">
              <a:buNone/>
            </a:pPr>
            <a:r>
              <a:rPr lang="ru-RU" sz="2400" dirty="0" smtClean="0">
                <a:solidFill>
                  <a:srgbClr val="5B9BD5"/>
                </a:solidFill>
              </a:rPr>
              <a:t>Умное устройство</a:t>
            </a:r>
            <a:r>
              <a:rPr lang="ru-RU" sz="2400" dirty="0" smtClean="0"/>
              <a:t> – это </a:t>
            </a:r>
            <a:r>
              <a:rPr lang="ru-RU" sz="2400" dirty="0"/>
              <a:t>микрокомпьютер, </a:t>
            </a:r>
            <a:r>
              <a:rPr lang="ru-RU" sz="2400" dirty="0" smtClean="0"/>
              <a:t>встроенный </a:t>
            </a:r>
            <a:r>
              <a:rPr lang="ru-RU" sz="2400" dirty="0"/>
              <a:t>в </a:t>
            </a:r>
            <a:r>
              <a:rPr lang="ru-RU" sz="2400" dirty="0" smtClean="0"/>
              <a:t>гаджет, </a:t>
            </a:r>
            <a:r>
              <a:rPr lang="ru-RU" sz="2400" dirty="0"/>
              <a:t>бытовую технику или станок на </a:t>
            </a:r>
            <a:r>
              <a:rPr lang="ru-RU" sz="2400" dirty="0" smtClean="0"/>
              <a:t>производстве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Основные компоненты:</a:t>
            </a:r>
          </a:p>
          <a:p>
            <a:r>
              <a:rPr lang="ru-RU" sz="2000" dirty="0" smtClean="0">
                <a:solidFill>
                  <a:srgbClr val="5B9BD5"/>
                </a:solidFill>
              </a:rPr>
              <a:t>Микроконтроллер </a:t>
            </a:r>
            <a:r>
              <a:rPr lang="ru-RU" sz="2000" dirty="0">
                <a:solidFill>
                  <a:srgbClr val="5B9BD5"/>
                </a:solidFill>
              </a:rPr>
              <a:t>+ </a:t>
            </a:r>
            <a:r>
              <a:rPr lang="ru-RU" sz="2000" dirty="0" smtClean="0">
                <a:solidFill>
                  <a:srgbClr val="5B9BD5"/>
                </a:solidFill>
              </a:rPr>
              <a:t>программа</a:t>
            </a:r>
            <a:endParaRPr lang="ru-RU" sz="2000" dirty="0">
              <a:solidFill>
                <a:srgbClr val="5B9BD5"/>
              </a:solidFill>
            </a:endParaRPr>
          </a:p>
          <a:p>
            <a:r>
              <a:rPr lang="ru-RU" sz="2000" dirty="0">
                <a:solidFill>
                  <a:srgbClr val="5B9BD5"/>
                </a:solidFill>
              </a:rPr>
              <a:t>Датчики</a:t>
            </a:r>
          </a:p>
          <a:p>
            <a:r>
              <a:rPr lang="ru-RU" sz="2000" dirty="0">
                <a:solidFill>
                  <a:srgbClr val="5B9BD5"/>
                </a:solidFill>
              </a:rPr>
              <a:t>Исполнительные механизмы</a:t>
            </a:r>
            <a:endParaRPr lang="en-US" sz="2000" dirty="0">
              <a:solidFill>
                <a:srgbClr val="5B9BD5"/>
              </a:solidFill>
            </a:endParaRPr>
          </a:p>
          <a:p>
            <a:r>
              <a:rPr lang="ru-RU" sz="2000" dirty="0">
                <a:solidFill>
                  <a:srgbClr val="5B9BD5"/>
                </a:solidFill>
              </a:rPr>
              <a:t>Модуль </a:t>
            </a:r>
            <a:r>
              <a:rPr lang="ru-RU" sz="2000" dirty="0" smtClean="0">
                <a:solidFill>
                  <a:srgbClr val="5B9BD5"/>
                </a:solidFill>
              </a:rPr>
              <a:t>связи</a:t>
            </a:r>
          </a:p>
          <a:p>
            <a:r>
              <a:rPr lang="ru-RU" sz="2000" dirty="0" smtClean="0">
                <a:solidFill>
                  <a:srgbClr val="5B9BD5"/>
                </a:solidFill>
              </a:rPr>
              <a:t>Батарея</a:t>
            </a:r>
            <a:endParaRPr lang="ru-RU" sz="2000" dirty="0">
              <a:solidFill>
                <a:srgbClr val="5B9BD5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950" y="2697853"/>
            <a:ext cx="3865658" cy="2768766"/>
          </a:xfrm>
          <a:prstGeom prst="rect">
            <a:avLst/>
          </a:prstGeom>
        </p:spPr>
      </p:pic>
      <p:pic>
        <p:nvPicPr>
          <p:cNvPr id="13" name="Picture 2" descr="Understanding and conversion different firmware file formats | Do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77" y="4553428"/>
            <a:ext cx="3262969" cy="18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4060">
            <a:off x="677709" y="4758564"/>
            <a:ext cx="709630" cy="13936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81" y="3951847"/>
            <a:ext cx="575943" cy="5759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77" y="3987409"/>
            <a:ext cx="608695" cy="60869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3522631" y="5824130"/>
            <a:ext cx="1386279" cy="828307"/>
            <a:chOff x="530225" y="4535490"/>
            <a:chExt cx="2570163" cy="1395413"/>
          </a:xfrm>
          <a:solidFill>
            <a:srgbClr val="008BD3"/>
          </a:solidFill>
        </p:grpSpPr>
        <p:sp>
          <p:nvSpPr>
            <p:cNvPr id="19" name="Rectangle 35"/>
            <p:cNvSpPr>
              <a:spLocks noChangeArrowheads="1"/>
            </p:cNvSpPr>
            <p:nvPr/>
          </p:nvSpPr>
          <p:spPr bwMode="auto">
            <a:xfrm>
              <a:off x="2493963" y="5067303"/>
              <a:ext cx="606425" cy="179388"/>
            </a:xfrm>
            <a:prstGeom prst="rect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862013" y="4551365"/>
              <a:ext cx="1631950" cy="1196975"/>
            </a:xfrm>
            <a:custGeom>
              <a:avLst/>
              <a:gdLst>
                <a:gd name="T0" fmla="*/ 1350 w 1417"/>
                <a:gd name="T1" fmla="*/ 1041 h 1041"/>
                <a:gd name="T2" fmla="*/ 1402 w 1417"/>
                <a:gd name="T3" fmla="*/ 1027 h 1041"/>
                <a:gd name="T4" fmla="*/ 1417 w 1417"/>
                <a:gd name="T5" fmla="*/ 984 h 1041"/>
                <a:gd name="T6" fmla="*/ 1417 w 1417"/>
                <a:gd name="T7" fmla="*/ 58 h 1041"/>
                <a:gd name="T8" fmla="*/ 1402 w 1417"/>
                <a:gd name="T9" fmla="*/ 15 h 1041"/>
                <a:gd name="T10" fmla="*/ 1350 w 1417"/>
                <a:gd name="T11" fmla="*/ 0 h 1041"/>
                <a:gd name="T12" fmla="*/ 0 w 1417"/>
                <a:gd name="T13" fmla="*/ 0 h 1041"/>
                <a:gd name="T14" fmla="*/ 4 w 1417"/>
                <a:gd name="T15" fmla="*/ 1041 h 1041"/>
                <a:gd name="T16" fmla="*/ 1350 w 1417"/>
                <a:gd name="T17" fmla="*/ 1041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7" h="1041">
                  <a:moveTo>
                    <a:pt x="1350" y="1041"/>
                  </a:moveTo>
                  <a:lnTo>
                    <a:pt x="1402" y="1027"/>
                  </a:lnTo>
                  <a:lnTo>
                    <a:pt x="1417" y="984"/>
                  </a:lnTo>
                  <a:lnTo>
                    <a:pt x="1417" y="58"/>
                  </a:lnTo>
                  <a:lnTo>
                    <a:pt x="1402" y="15"/>
                  </a:lnTo>
                  <a:lnTo>
                    <a:pt x="1350" y="0"/>
                  </a:lnTo>
                  <a:lnTo>
                    <a:pt x="0" y="0"/>
                  </a:lnTo>
                  <a:lnTo>
                    <a:pt x="4" y="1041"/>
                  </a:lnTo>
                  <a:lnTo>
                    <a:pt x="1350" y="1041"/>
                  </a:lnTo>
                  <a:close/>
                </a:path>
              </a:pathLst>
            </a:custGeom>
            <a:grpFill/>
            <a:ln w="28575" cap="rnd">
              <a:solidFill>
                <a:schemeClr val="tx2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1" name="Freeform 37"/>
            <p:cNvSpPr>
              <a:spLocks/>
            </p:cNvSpPr>
            <p:nvPr/>
          </p:nvSpPr>
          <p:spPr bwMode="auto">
            <a:xfrm>
              <a:off x="530225" y="4535490"/>
              <a:ext cx="327025" cy="1227138"/>
            </a:xfrm>
            <a:custGeom>
              <a:avLst/>
              <a:gdLst>
                <a:gd name="T0" fmla="*/ 206 w 206"/>
                <a:gd name="T1" fmla="*/ 0 h 773"/>
                <a:gd name="T2" fmla="*/ 137 w 206"/>
                <a:gd name="T3" fmla="*/ 0 h 773"/>
                <a:gd name="T4" fmla="*/ 90 w 206"/>
                <a:gd name="T5" fmla="*/ 13 h 773"/>
                <a:gd name="T6" fmla="*/ 45 w 206"/>
                <a:gd name="T7" fmla="*/ 52 h 773"/>
                <a:gd name="T8" fmla="*/ 13 w 206"/>
                <a:gd name="T9" fmla="*/ 110 h 773"/>
                <a:gd name="T10" fmla="*/ 0 w 206"/>
                <a:gd name="T11" fmla="*/ 179 h 773"/>
                <a:gd name="T12" fmla="*/ 0 w 206"/>
                <a:gd name="T13" fmla="*/ 384 h 773"/>
                <a:gd name="T14" fmla="*/ 3 w 206"/>
                <a:gd name="T15" fmla="*/ 595 h 773"/>
                <a:gd name="T16" fmla="*/ 17 w 206"/>
                <a:gd name="T17" fmla="*/ 663 h 773"/>
                <a:gd name="T18" fmla="*/ 48 w 206"/>
                <a:gd name="T19" fmla="*/ 721 h 773"/>
                <a:gd name="T20" fmla="*/ 90 w 206"/>
                <a:gd name="T21" fmla="*/ 759 h 773"/>
                <a:gd name="T22" fmla="*/ 137 w 206"/>
                <a:gd name="T23" fmla="*/ 773 h 773"/>
                <a:gd name="T24" fmla="*/ 206 w 206"/>
                <a:gd name="T25" fmla="*/ 773 h 773"/>
                <a:gd name="T26" fmla="*/ 206 w 206"/>
                <a:gd name="T27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773">
                  <a:moveTo>
                    <a:pt x="206" y="0"/>
                  </a:moveTo>
                  <a:lnTo>
                    <a:pt x="137" y="0"/>
                  </a:lnTo>
                  <a:lnTo>
                    <a:pt x="90" y="13"/>
                  </a:lnTo>
                  <a:lnTo>
                    <a:pt x="45" y="52"/>
                  </a:lnTo>
                  <a:lnTo>
                    <a:pt x="13" y="110"/>
                  </a:lnTo>
                  <a:lnTo>
                    <a:pt x="0" y="179"/>
                  </a:lnTo>
                  <a:lnTo>
                    <a:pt x="0" y="384"/>
                  </a:lnTo>
                  <a:lnTo>
                    <a:pt x="3" y="595"/>
                  </a:lnTo>
                  <a:lnTo>
                    <a:pt x="17" y="663"/>
                  </a:lnTo>
                  <a:lnTo>
                    <a:pt x="48" y="721"/>
                  </a:lnTo>
                  <a:lnTo>
                    <a:pt x="90" y="759"/>
                  </a:lnTo>
                  <a:lnTo>
                    <a:pt x="137" y="773"/>
                  </a:lnTo>
                  <a:lnTo>
                    <a:pt x="206" y="773"/>
                  </a:lnTo>
                  <a:lnTo>
                    <a:pt x="206" y="0"/>
                  </a:lnTo>
                  <a:close/>
                </a:path>
              </a:pathLst>
            </a:custGeom>
            <a:grpFill/>
            <a:ln w="28575" cap="sq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auto">
            <a:xfrm>
              <a:off x="911225" y="5911853"/>
              <a:ext cx="1533525" cy="0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3" name="Line 39"/>
            <p:cNvSpPr>
              <a:spLocks noChangeShapeType="1"/>
            </p:cNvSpPr>
            <p:nvPr/>
          </p:nvSpPr>
          <p:spPr bwMode="auto">
            <a:xfrm>
              <a:off x="1289050" y="5762628"/>
              <a:ext cx="0" cy="168275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4" name="Line 40"/>
            <p:cNvSpPr>
              <a:spLocks noChangeShapeType="1"/>
            </p:cNvSpPr>
            <p:nvPr/>
          </p:nvSpPr>
          <p:spPr bwMode="auto">
            <a:xfrm>
              <a:off x="2066925" y="5762628"/>
              <a:ext cx="0" cy="168275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5" name="Line 41"/>
            <p:cNvSpPr>
              <a:spLocks noChangeShapeType="1"/>
            </p:cNvSpPr>
            <p:nvPr/>
          </p:nvSpPr>
          <p:spPr bwMode="auto">
            <a:xfrm>
              <a:off x="1009650" y="5614990"/>
              <a:ext cx="1336675" cy="0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>
              <a:off x="1009650" y="5481640"/>
              <a:ext cx="1336675" cy="0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>
              <a:off x="1009650" y="4686303"/>
              <a:ext cx="1336675" cy="0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>
              <a:off x="1009650" y="4818065"/>
              <a:ext cx="1336675" cy="0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>
              <a:off x="1009650" y="4949828"/>
              <a:ext cx="1336675" cy="0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1009650" y="5083178"/>
              <a:ext cx="1336675" cy="0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>
              <a:off x="1009650" y="5216528"/>
              <a:ext cx="1336675" cy="0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  <p:sp>
          <p:nvSpPr>
            <p:cNvPr id="32" name="Line 48"/>
            <p:cNvSpPr>
              <a:spLocks noChangeShapeType="1"/>
            </p:cNvSpPr>
            <p:nvPr/>
          </p:nvSpPr>
          <p:spPr bwMode="auto">
            <a:xfrm>
              <a:off x="1009650" y="5349878"/>
              <a:ext cx="1336675" cy="0"/>
            </a:xfrm>
            <a:prstGeom prst="line">
              <a:avLst/>
            </a:prstGeom>
            <a:grpFill/>
            <a:ln w="28575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3"/>
                </a:solidFill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71" y="4711600"/>
            <a:ext cx="1735595" cy="173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020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Разработчик умных устройств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916832"/>
            <a:ext cx="2794976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317" y="2217612"/>
            <a:ext cx="1975632" cy="1126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71" y="1248710"/>
            <a:ext cx="1912520" cy="12784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5869" y="1052736"/>
            <a:ext cx="1131418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Вычислительное устройство без программы </a:t>
            </a:r>
            <a:r>
              <a:rPr lang="ru-RU" sz="32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мертво</a:t>
            </a:r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!</a:t>
            </a:r>
          </a:p>
          <a:p>
            <a:endParaRPr lang="ru-RU" sz="24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Разработчик умных устройств</a:t>
            </a:r>
            <a:endParaRPr lang="ru-RU" sz="24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Формирует алгоритм работы</a:t>
            </a:r>
            <a:endParaRPr lang="ru-RU" sz="2000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Собирает устройство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Программирует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Тестирует работу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07911" y="2030636"/>
            <a:ext cx="8370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solidFill>
                  <a:srgbClr val="263996"/>
                </a:solidFill>
                <a:latin typeface="SamsungOne 800C" panose="020B0906030303020204" pitchFamily="34" charset="0"/>
                <a:ea typeface="SamsungOne 800C" panose="020B0906030303020204" pitchFamily="34" charset="0"/>
              </a:rPr>
              <a:t>=</a:t>
            </a:r>
            <a:endParaRPr lang="ru-RU" sz="9600" dirty="0">
              <a:solidFill>
                <a:srgbClr val="263996"/>
              </a:solidFill>
              <a:latin typeface="SamsungOne 800C" panose="020B0906030303020204" pitchFamily="34" charset="0"/>
              <a:ea typeface="SamsungOne 800C" panose="020B0906030303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6520" y="393042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Вакансии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Программист встраиваемых систем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Embedded </a:t>
            </a:r>
            <a:r>
              <a:rPr lang="ru-RU" sz="2000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разработчик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Программист микроконтроллеров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052436"/>
            <a:ext cx="3672408" cy="244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24742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ДПП «Разработчик умных устройств»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5869" y="1052736"/>
            <a:ext cx="113141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Цели </a:t>
            </a:r>
            <a:r>
              <a:rPr lang="ru-RU" sz="2400" dirty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программы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Получение </a:t>
            </a:r>
            <a:r>
              <a:rPr lang="ru-RU" sz="2000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дополнительной </a:t>
            </a: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квалификации по </a:t>
            </a:r>
            <a:r>
              <a:rPr lang="en-US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IT</a:t>
            </a: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-профилю </a:t>
            </a:r>
            <a:endParaRPr lang="ru-RU" sz="2000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Формирование </a:t>
            </a:r>
            <a:r>
              <a:rPr lang="ru-RU" sz="2000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цифровых компетенций и навыков использования цифровых </a:t>
            </a: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технологий</a:t>
            </a:r>
            <a:endParaRPr lang="ru-RU" sz="2000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276872"/>
            <a:ext cx="4847465" cy="43924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5868" y="2409850"/>
            <a:ext cx="69182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Задачи</a:t>
            </a:r>
            <a:endParaRPr lang="ru-RU" sz="24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Дать представление о современных технологиях, используемых в </a:t>
            </a: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разработке «умных» устройств, систем «интернета вещей»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Освоение технологий и методологий программирования интеллектуальных устройств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Язык программирования С/С++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Система контроля версий </a:t>
            </a:r>
            <a:r>
              <a:rPr lang="en-US" dirty="0" err="1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Git</a:t>
            </a:r>
            <a:endParaRPr lang="en-US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…</a:t>
            </a:r>
            <a:endParaRPr lang="ru-RU" dirty="0" smtClean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Формирование цифровых компетенций и применение их в практической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0733919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Структура программы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81866"/>
              </p:ext>
            </p:extLst>
          </p:nvPr>
        </p:nvGraphicFramePr>
        <p:xfrm>
          <a:off x="623392" y="1124743"/>
          <a:ext cx="11236656" cy="4677612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673701767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3019771234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3244034776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3007734947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1569848788"/>
                    </a:ext>
                  </a:extLst>
                </a:gridCol>
                <a:gridCol w="1659592">
                  <a:extLst>
                    <a:ext uri="{9D8B030D-6E8A-4147-A177-3AD203B41FA5}">
                      <a16:colId xmlns:a16="http://schemas.microsoft.com/office/drawing/2014/main" val="608804034"/>
                    </a:ext>
                  </a:extLst>
                </a:gridCol>
              </a:tblGrid>
              <a:tr h="7796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Модуль</a:t>
                      </a:r>
                      <a:endParaRPr lang="ru-RU" sz="200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Лекции</a:t>
                      </a:r>
                      <a:endParaRPr lang="ru-RU" sz="200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Практика</a:t>
                      </a:r>
                      <a:endParaRPr lang="ru-RU" sz="200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Самост</a:t>
                      </a:r>
                      <a:r>
                        <a:rPr lang="ru-RU" sz="200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. работа</a:t>
                      </a:r>
                      <a:endParaRPr lang="ru-RU" sz="200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Всего часов</a:t>
                      </a:r>
                      <a:endParaRPr lang="ru-RU" sz="200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Аттестация</a:t>
                      </a:r>
                      <a:endParaRPr lang="ru-RU" sz="200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671529"/>
                  </a:ext>
                </a:extLst>
              </a:tr>
              <a:tr h="779602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Программирование микроконтроллеров</a:t>
                      </a:r>
                      <a:endParaRPr lang="ru-RU" b="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16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14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30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60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Зачет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549239"/>
                  </a:ext>
                </a:extLst>
              </a:tr>
              <a:tr h="779602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Системное программное обеспечение</a:t>
                      </a:r>
                      <a:endParaRPr lang="ru-RU" b="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12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12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24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48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Зачет</a:t>
                      </a:r>
                    </a:p>
                    <a:p>
                      <a:pPr algn="ctr"/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6189588"/>
                  </a:ext>
                </a:extLst>
              </a:tr>
              <a:tr h="779602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Распределенные системы и сети</a:t>
                      </a:r>
                      <a:endParaRPr lang="ru-RU" b="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14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10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24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48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Зачет</a:t>
                      </a:r>
                    </a:p>
                    <a:p>
                      <a:pPr algn="ctr"/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091452"/>
                  </a:ext>
                </a:extLst>
              </a:tr>
              <a:tr h="779602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Платформы и системы умного дома </a:t>
                      </a:r>
                      <a:br>
                        <a:rPr lang="ru-RU" b="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</a:br>
                      <a:r>
                        <a:rPr lang="ru-RU" b="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(интернета вещей)</a:t>
                      </a:r>
                      <a:endParaRPr lang="ru-RU" b="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8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24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32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64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Зачет</a:t>
                      </a:r>
                    </a:p>
                    <a:p>
                      <a:pPr algn="ctr"/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0922570"/>
                  </a:ext>
                </a:extLst>
              </a:tr>
              <a:tr h="779602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Производственная практика</a:t>
                      </a:r>
                      <a:endParaRPr lang="ru-RU" b="0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30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263996"/>
                          </a:solidFill>
                          <a:latin typeface="SamsungOne 800C" panose="020B0906030303020204" pitchFamily="34" charset="0"/>
                          <a:ea typeface="SamsungOne 800C" panose="020B0906030303020204" pitchFamily="34" charset="0"/>
                        </a:rPr>
                        <a:t>Зачет</a:t>
                      </a:r>
                      <a:endParaRPr lang="ru-RU" dirty="0">
                        <a:solidFill>
                          <a:srgbClr val="263996"/>
                        </a:solidFill>
                        <a:latin typeface="SamsungOne 800C" panose="020B0906030303020204" pitchFamily="34" charset="0"/>
                        <a:ea typeface="SamsungOne 800C" panose="020B0906030303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6157087"/>
                  </a:ext>
                </a:extLst>
              </a:tr>
            </a:tbl>
          </a:graphicData>
        </a:graphic>
      </p:graphicFrame>
      <p:sp>
        <p:nvSpPr>
          <p:cNvPr id="5" name="AutoShape 91"/>
          <p:cNvSpPr>
            <a:spLocks noChangeArrowheads="1"/>
          </p:cNvSpPr>
          <p:nvPr/>
        </p:nvSpPr>
        <p:spPr bwMode="auto">
          <a:xfrm>
            <a:off x="8976320" y="5301208"/>
            <a:ext cx="2088232" cy="140727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000000"/>
                </a:solidFill>
                <a:sym typeface="Symbol" panose="05050102010706020507" pitchFamily="18" charset="2"/>
              </a:rPr>
              <a:t>∑ = </a:t>
            </a:r>
            <a:r>
              <a:rPr lang="ru-RU" altLang="ru-RU" sz="24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250</a:t>
            </a:r>
            <a:endParaRPr lang="ru-RU" altLang="ru-RU" sz="2400" b="1" dirty="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2053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Программирование микроконтроллеров (60 ч.)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5869" y="1052736"/>
            <a:ext cx="1131418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Цель</a:t>
            </a:r>
            <a:endParaRPr lang="ru-RU" sz="20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Формирование цифровых компетенций по применению языков программирования С, С++ для проектирования и создания «умных»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устройств, систем «умный дом», систем интернета вещей</a:t>
            </a:r>
          </a:p>
          <a:p>
            <a:endParaRPr lang="ru-RU" sz="2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Задачи</a:t>
            </a:r>
            <a:endParaRPr lang="ru-RU" sz="2000" dirty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Изучение принципов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разработки программного обеспечения встраиваемых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систем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Получение навыков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программирования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микроконтроллеров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Формирование целостного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представление о процессе создания умных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устройств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endParaRPr lang="ru-RU" sz="2000" dirty="0" smtClean="0">
              <a:solidFill>
                <a:srgbClr val="263996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r>
              <a:rPr lang="ru-RU" sz="2000" dirty="0" smtClean="0">
                <a:solidFill>
                  <a:srgbClr val="263996"/>
                </a:solidFill>
                <a:latin typeface="SamsungOne 800C" panose="020B0906030303020204" charset="0"/>
                <a:ea typeface="SamsungOne 800C" panose="020B0906030303020204" charset="0"/>
              </a:rPr>
              <a:t>Содержание дисциплины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Введение в программирование МК. Языки программирования, системы </a:t>
            </a:r>
            <a:r>
              <a:rPr lang="ru-RU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 </a:t>
            </a:r>
            <a:r>
              <a:rPr lang="ru-RU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среды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Микроконтроллеры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: GPIO, прерывания,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таймеры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Встраиваемые операционные системы. Модули, драйверы, HAL. Настройка сборки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ОС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Операционные системы: многозадачность, потоки,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сообщения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Интерфейсы ввода-вывода микроконтроллера. SPI, I2C, UART и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другие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Работа с аналоговыми сигналами. Оцифровка сигнала (АЦП). Генерация аналоговых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сигналов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Отладка ПО встраиваемых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систем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Особенности разработки умных </a:t>
            </a:r>
            <a:r>
              <a:rPr lang="ru-RU" dirty="0" err="1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IoT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-устройств (энергосберегающие режимы работы, 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обеспечение </a:t>
            </a:r>
            <a:r>
              <a:rPr lang="ru-RU" dirty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безопасности в беспроводных сетях, работа с генератором случайных чисел</a:t>
            </a:r>
            <a:r>
              <a:rPr lang="ru-RU" dirty="0" smtClean="0">
                <a:solidFill>
                  <a:srgbClr val="5B9BD5"/>
                </a:solidFill>
                <a:latin typeface="SamsungOne 800C" panose="020B0906030303020204" charset="0"/>
                <a:ea typeface="SamsungOne 800C" panose="020B0906030303020204" charset="0"/>
              </a:rPr>
              <a:t>)</a:t>
            </a:r>
            <a:endParaRPr lang="ru-RU" dirty="0">
              <a:solidFill>
                <a:srgbClr val="5B9BD5"/>
              </a:solidFill>
              <a:latin typeface="SamsungOne 800C" panose="020B0906030303020204" charset="0"/>
              <a:ea typeface="SamsungOne 800C" panose="020B09060303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00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3042</TotalTime>
  <Words>989</Words>
  <Application>Microsoft Office PowerPoint</Application>
  <PresentationFormat>Широкоэкранный</PresentationFormat>
  <Paragraphs>206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Symbol</vt:lpstr>
      <vt:lpstr>Arial</vt:lpstr>
      <vt:lpstr>SamsungOne 800C</vt:lpstr>
      <vt:lpstr>Wingdings</vt:lpstr>
      <vt:lpstr>SamsungOne 700C</vt:lpstr>
      <vt:lpstr>Calibri</vt:lpstr>
      <vt:lpstr>Calibri Light</vt:lpstr>
      <vt:lpstr>Courier New</vt:lpstr>
      <vt:lpstr>Office Theme</vt:lpstr>
      <vt:lpstr>Разработчик умных устройств Программа дополнительной профессиональной подготовки</vt:lpstr>
      <vt:lpstr>Руководитель программы</vt:lpstr>
      <vt:lpstr>Умные устройства</vt:lpstr>
      <vt:lpstr>Умные устройства</vt:lpstr>
      <vt:lpstr>Умные устройства</vt:lpstr>
      <vt:lpstr>Разработчик умных устройств</vt:lpstr>
      <vt:lpstr>ДПП «Разработчик умных устройств»</vt:lpstr>
      <vt:lpstr>Структура программы</vt:lpstr>
      <vt:lpstr>Программирование микроконтроллеров (60 ч.)</vt:lpstr>
      <vt:lpstr>Системное программное обеспечение (48 ч.)</vt:lpstr>
      <vt:lpstr>Распределенные системы и сети (48 ч.)</vt:lpstr>
      <vt:lpstr>Платформы и системы умного дома/интернета вещей (64 ч.)</vt:lpstr>
      <vt:lpstr>Производственная практика (30 ч.)</vt:lpstr>
      <vt:lpstr>Форма проведения занятий</vt:lpstr>
      <vt:lpstr>Презентация PowerPoint</vt:lpstr>
    </vt:vector>
  </TitlesOfParts>
  <Company>Южно-Уральский государственный университет (НИУ)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Разработчик умных устройств</dc:title>
  <dc:creator>Евгений Канашев</dc:creator>
  <cp:lastModifiedBy>Бирюкова Дарья Вячеславовна</cp:lastModifiedBy>
  <cp:revision>261</cp:revision>
  <cp:lastPrinted>2019-09-18T06:55:04Z</cp:lastPrinted>
  <dcterms:created xsi:type="dcterms:W3CDTF">2018-05-28T23:03:13Z</dcterms:created>
  <dcterms:modified xsi:type="dcterms:W3CDTF">2023-09-06T11:31:01Z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</Properties>
</file>