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0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9A274-D9A2-42BB-9287-EF60023D4E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5B6E2-9EC1-4600-9A0D-5757FAF39990}">
      <dgm:prSet custT="1"/>
      <dgm:spPr/>
      <dgm:t>
        <a:bodyPr/>
        <a:lstStyle/>
        <a:p>
          <a:pPr rtl="0"/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программы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5DDB0-60F2-4546-9EC5-0F3FC67A9552}" type="parTrans" cxnId="{41E0684A-13B5-4411-AF1F-CB97BFC91D4A}">
      <dgm:prSet/>
      <dgm:spPr/>
      <dgm:t>
        <a:bodyPr/>
        <a:lstStyle/>
        <a:p>
          <a:endParaRPr lang="ru-RU"/>
        </a:p>
      </dgm:t>
    </dgm:pt>
    <dgm:pt modelId="{E53933EE-21FD-4575-B2F6-828F125D4011}" type="sibTrans" cxnId="{41E0684A-13B5-4411-AF1F-CB97BFC91D4A}">
      <dgm:prSet/>
      <dgm:spPr/>
      <dgm:t>
        <a:bodyPr/>
        <a:lstStyle/>
        <a:p>
          <a:endParaRPr lang="ru-RU"/>
        </a:p>
      </dgm:t>
    </dgm:pt>
    <dgm:pt modelId="{FC3DE263-98D1-4760-8A15-932E2F985F0F}">
      <dgm:prSet custT="1"/>
      <dgm:spPr/>
      <dgm:t>
        <a:bodyPr/>
        <a:lstStyle/>
        <a:p>
          <a:pPr rtl="0"/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теоретическими основами и инструментами объектно-ориентированного проектирования и программирования.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9690D-11E2-4F51-81D1-5C44BF03700A}" type="parTrans" cxnId="{7B37AC09-6CEE-4824-BD30-B83EB0AA0020}">
      <dgm:prSet/>
      <dgm:spPr/>
      <dgm:t>
        <a:bodyPr/>
        <a:lstStyle/>
        <a:p>
          <a:endParaRPr lang="ru-RU"/>
        </a:p>
      </dgm:t>
    </dgm:pt>
    <dgm:pt modelId="{19C39CCD-74F1-4D90-A409-0E9ADE79150A}" type="sibTrans" cxnId="{7B37AC09-6CEE-4824-BD30-B83EB0AA0020}">
      <dgm:prSet/>
      <dgm:spPr/>
      <dgm:t>
        <a:bodyPr/>
        <a:lstStyle/>
        <a:p>
          <a:endParaRPr lang="ru-RU"/>
        </a:p>
      </dgm:t>
    </dgm:pt>
    <dgm:pt modelId="{0A1DB8AD-7346-4294-992E-78D562A96E71}">
      <dgm:prSet custT="1"/>
      <dgm:spPr/>
      <dgm:t>
        <a:bodyPr/>
        <a:lstStyle/>
        <a:p>
          <a:pPr rtl="0"/>
          <a:r>
            <a:rPr lang="ru-RU" sz="24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программы</a:t>
          </a:r>
          <a:endParaRPr lang="ru-RU" sz="24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9E4CA-F694-4C42-B6C0-679E7DDFC203}" type="parTrans" cxnId="{86289F6B-762B-4FC6-B1DC-4BF49CDCBCFF}">
      <dgm:prSet/>
      <dgm:spPr/>
      <dgm:t>
        <a:bodyPr/>
        <a:lstStyle/>
        <a:p>
          <a:endParaRPr lang="ru-RU"/>
        </a:p>
      </dgm:t>
    </dgm:pt>
    <dgm:pt modelId="{6E0A4163-5328-4719-A139-1D18E2AAB31E}" type="sibTrans" cxnId="{86289F6B-762B-4FC6-B1DC-4BF49CDCBCFF}">
      <dgm:prSet/>
      <dgm:spPr/>
      <dgm:t>
        <a:bodyPr/>
        <a:lstStyle/>
        <a:p>
          <a:endParaRPr lang="ru-RU"/>
        </a:p>
      </dgm:t>
    </dgm:pt>
    <dgm:pt modelId="{5FFE9412-4C1B-46FD-BCDA-406426568C8C}">
      <dgm:prSet custT="1"/>
      <dgm:spPr/>
      <dgm:t>
        <a:bodyPr/>
        <a:lstStyle/>
        <a:p>
          <a:pPr rtl="0"/>
          <a:r>
            <a:rPr lang="ru-RU" sz="17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проводить обследование прикладной области, моделировать прикладные и информационные процессы. 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6DEA3-CFDC-4782-BA1D-061510159E9A}" type="parTrans" cxnId="{1BA34CFF-F2FF-43CD-BBD7-6C71D53411F2}">
      <dgm:prSet/>
      <dgm:spPr/>
      <dgm:t>
        <a:bodyPr/>
        <a:lstStyle/>
        <a:p>
          <a:endParaRPr lang="ru-RU"/>
        </a:p>
      </dgm:t>
    </dgm:pt>
    <dgm:pt modelId="{8DFE9A99-CBC1-4CBD-B426-691E64397BA6}" type="sibTrans" cxnId="{1BA34CFF-F2FF-43CD-BBD7-6C71D53411F2}">
      <dgm:prSet/>
      <dgm:spPr/>
      <dgm:t>
        <a:bodyPr/>
        <a:lstStyle/>
        <a:p>
          <a:endParaRPr lang="ru-RU"/>
        </a:p>
      </dgm:t>
    </dgm:pt>
    <dgm:pt modelId="{943708FE-758B-4FED-84C2-DEEFD3718FC7}">
      <dgm:prSet custT="1"/>
      <dgm:spPr/>
      <dgm:t>
        <a:bodyPr/>
        <a:lstStyle/>
        <a:p>
          <a:pPr rtl="0"/>
          <a:r>
            <a:rPr lang="ru-RU" sz="17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Развить навыки алгоритмизации, программирования, тестирования и документирования приложений, в том числе на основе объектного подхода с использованием визуального программирования.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BEF51-A036-4796-BEF2-720EACA148A1}" type="parTrans" cxnId="{F1AF5CC0-E425-4A13-96C9-E15F54E8B9A7}">
      <dgm:prSet/>
      <dgm:spPr/>
      <dgm:t>
        <a:bodyPr/>
        <a:lstStyle/>
        <a:p>
          <a:endParaRPr lang="ru-RU"/>
        </a:p>
      </dgm:t>
    </dgm:pt>
    <dgm:pt modelId="{065974E1-FE7F-4BA4-BD24-78E588A5F0D6}" type="sibTrans" cxnId="{F1AF5CC0-E425-4A13-96C9-E15F54E8B9A7}">
      <dgm:prSet/>
      <dgm:spPr/>
      <dgm:t>
        <a:bodyPr/>
        <a:lstStyle/>
        <a:p>
          <a:endParaRPr lang="ru-RU"/>
        </a:p>
      </dgm:t>
    </dgm:pt>
    <dgm:pt modelId="{0472FAFF-E9E0-4552-9317-0B93FB398F4F}">
      <dgm:prSet custT="1"/>
      <dgm:spPr/>
      <dgm:t>
        <a:bodyPr/>
        <a:lstStyle/>
        <a:p>
          <a:pPr rtl="0"/>
          <a:r>
            <a:rPr lang="ru-RU" sz="17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общие понятия об информационных системах и информационных технологиях, изучить технологии обработки данных и получить практические навыки разработки пользовательского интерфейса.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B1502-7ACC-445E-B828-F17FFF92D23A}" type="parTrans" cxnId="{2D973C39-AB22-4A3F-91A2-1C4BE8D41FE9}">
      <dgm:prSet/>
      <dgm:spPr/>
      <dgm:t>
        <a:bodyPr/>
        <a:lstStyle/>
        <a:p>
          <a:endParaRPr lang="ru-RU"/>
        </a:p>
      </dgm:t>
    </dgm:pt>
    <dgm:pt modelId="{D227241E-DE39-4B46-8116-25166D05DBB4}" type="sibTrans" cxnId="{2D973C39-AB22-4A3F-91A2-1C4BE8D41FE9}">
      <dgm:prSet/>
      <dgm:spPr/>
      <dgm:t>
        <a:bodyPr/>
        <a:lstStyle/>
        <a:p>
          <a:endParaRPr lang="ru-RU"/>
        </a:p>
      </dgm:t>
    </dgm:pt>
    <dgm:pt modelId="{C2A8572D-C1AE-45FD-8A52-15029E5CD35C}">
      <dgm:prSet custT="1"/>
      <dgm:spPr/>
      <dgm:t>
        <a:bodyPr/>
        <a:lstStyle/>
        <a:p>
          <a:pPr rtl="0"/>
          <a:r>
            <a:rPr lang="ru-RU" sz="17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квалифицированно использовать возможности баз данных; отработать навыки проектирования баз данных и написания взаимодействующих с ними приложений.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A7025-CFB7-4F9E-88D8-72B81C8305CA}" type="parTrans" cxnId="{C2A61888-2827-4E54-B6C1-1BCEA45F02B0}">
      <dgm:prSet/>
      <dgm:spPr/>
      <dgm:t>
        <a:bodyPr/>
        <a:lstStyle/>
        <a:p>
          <a:endParaRPr lang="ru-RU"/>
        </a:p>
      </dgm:t>
    </dgm:pt>
    <dgm:pt modelId="{3203E32E-299F-49CF-93B6-0B1F84C43B7A}" type="sibTrans" cxnId="{C2A61888-2827-4E54-B6C1-1BCEA45F02B0}">
      <dgm:prSet/>
      <dgm:spPr/>
      <dgm:t>
        <a:bodyPr/>
        <a:lstStyle/>
        <a:p>
          <a:endParaRPr lang="ru-RU"/>
        </a:p>
      </dgm:t>
    </dgm:pt>
    <dgm:pt modelId="{380024A9-5E93-4363-9FA0-99BFEB30BEEC}">
      <dgm:prSet custT="1"/>
      <dgm:spPr/>
      <dgm:t>
        <a:bodyPr/>
        <a:lstStyle/>
        <a:p>
          <a:pPr rtl="0"/>
          <a:r>
            <a:rPr lang="ru-RU" sz="17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с основными терминами и понятиями в </a:t>
          </a:r>
          <a:r>
            <a:rPr lang="ru-RU" sz="17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low-code</a:t>
          </a:r>
          <a:r>
            <a:rPr lang="ru-RU" sz="17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подходе к разработке приложений.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4DF8B-A8D4-46F1-87DD-55F62B1E95A2}" type="parTrans" cxnId="{7DE534C6-2C50-4757-8249-606EC2D71D0E}">
      <dgm:prSet/>
      <dgm:spPr/>
      <dgm:t>
        <a:bodyPr/>
        <a:lstStyle/>
        <a:p>
          <a:endParaRPr lang="ru-RU"/>
        </a:p>
      </dgm:t>
    </dgm:pt>
    <dgm:pt modelId="{EAB9FF70-8EDE-40F2-A41B-1F77BB2F4B51}" type="sibTrans" cxnId="{7DE534C6-2C50-4757-8249-606EC2D71D0E}">
      <dgm:prSet/>
      <dgm:spPr/>
      <dgm:t>
        <a:bodyPr/>
        <a:lstStyle/>
        <a:p>
          <a:endParaRPr lang="ru-RU"/>
        </a:p>
      </dgm:t>
    </dgm:pt>
    <dgm:pt modelId="{DB57A3E9-D88A-4C20-98CE-9E4373A97199}">
      <dgm:prSet custT="1"/>
      <dgm:spPr/>
      <dgm:t>
        <a:bodyPr/>
        <a:lstStyle/>
        <a:p>
          <a:pPr rtl="0"/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навыков создания и работы с базами данных.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35B2A-AE3D-47D7-932C-2736B98D8F11}" type="parTrans" cxnId="{C938677B-70F6-41CF-A42D-44D49FB8D7CE}">
      <dgm:prSet/>
      <dgm:spPr/>
      <dgm:t>
        <a:bodyPr/>
        <a:lstStyle/>
        <a:p>
          <a:endParaRPr lang="ru-RU"/>
        </a:p>
      </dgm:t>
    </dgm:pt>
    <dgm:pt modelId="{D6421D49-FA26-4F5E-89D0-60D79F29E618}" type="sibTrans" cxnId="{C938677B-70F6-41CF-A42D-44D49FB8D7CE}">
      <dgm:prSet/>
      <dgm:spPr/>
      <dgm:t>
        <a:bodyPr/>
        <a:lstStyle/>
        <a:p>
          <a:endParaRPr lang="ru-RU"/>
        </a:p>
      </dgm:t>
    </dgm:pt>
    <dgm:pt modelId="{1CC9D4BE-16BC-41EB-8BFF-44618D4FB4A4}">
      <dgm:prSet custT="1"/>
      <dgm:spPr/>
      <dgm:t>
        <a:bodyPr/>
        <a:lstStyle/>
        <a:p>
          <a:pPr rtl="0"/>
          <a:r>
            <a:rPr lang="ru-RU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в современных средах разработчика.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9676A-7753-4803-8CE7-D777C3CD4396}" type="parTrans" cxnId="{487A359B-B14A-4C40-A33E-B4191325BCF5}">
      <dgm:prSet/>
      <dgm:spPr/>
      <dgm:t>
        <a:bodyPr/>
        <a:lstStyle/>
        <a:p>
          <a:endParaRPr lang="ru-RU"/>
        </a:p>
      </dgm:t>
    </dgm:pt>
    <dgm:pt modelId="{10BB146E-191B-4955-9AEF-0007F1209079}" type="sibTrans" cxnId="{487A359B-B14A-4C40-A33E-B4191325BCF5}">
      <dgm:prSet/>
      <dgm:spPr/>
      <dgm:t>
        <a:bodyPr/>
        <a:lstStyle/>
        <a:p>
          <a:endParaRPr lang="ru-RU"/>
        </a:p>
      </dgm:t>
    </dgm:pt>
    <dgm:pt modelId="{50CD9511-F3ED-4BD5-A911-D555E9AD3F68}" type="pres">
      <dgm:prSet presAssocID="{91D9A274-D9A2-42BB-9287-EF60023D4E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22416-00FA-49D0-B0CA-476418731757}" type="pres">
      <dgm:prSet presAssocID="{BE15B6E2-9EC1-4600-9A0D-5757FAF39990}" presName="linNode" presStyleCnt="0"/>
      <dgm:spPr/>
    </dgm:pt>
    <dgm:pt modelId="{6FB977FB-0F6F-456C-9FE0-2BA91E2BAEEE}" type="pres">
      <dgm:prSet presAssocID="{BE15B6E2-9EC1-4600-9A0D-5757FAF39990}" presName="parentText" presStyleLbl="node1" presStyleIdx="0" presStyleCnt="2" custScaleX="55100" custScaleY="64508" custLinFactNeighborX="-8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02193-CFBD-4170-A743-8E7B6E0098D5}" type="pres">
      <dgm:prSet presAssocID="{BE15B6E2-9EC1-4600-9A0D-5757FAF39990}" presName="descendantText" presStyleLbl="alignAccFollowNode1" presStyleIdx="0" presStyleCnt="2" custScaleX="126935" custScaleY="5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BF3B5-F3C0-4801-9EF1-CD1E8605E8C0}" type="pres">
      <dgm:prSet presAssocID="{E53933EE-21FD-4575-B2F6-828F125D4011}" presName="sp" presStyleCnt="0"/>
      <dgm:spPr/>
    </dgm:pt>
    <dgm:pt modelId="{25B6C8FB-7FDB-44D2-8633-2F9EC7084B0E}" type="pres">
      <dgm:prSet presAssocID="{0A1DB8AD-7346-4294-992E-78D562A96E71}" presName="linNode" presStyleCnt="0"/>
      <dgm:spPr/>
    </dgm:pt>
    <dgm:pt modelId="{26975758-E07C-48BB-B5C0-4EAD17D45B5F}" type="pres">
      <dgm:prSet presAssocID="{0A1DB8AD-7346-4294-992E-78D562A96E71}" presName="parentText" presStyleLbl="node1" presStyleIdx="1" presStyleCnt="2" custScaleX="55100" custLinFactNeighborX="-8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FD769-1038-467A-96B3-FFB632DAB488}" type="pres">
      <dgm:prSet presAssocID="{0A1DB8AD-7346-4294-992E-78D562A96E71}" presName="descendantText" presStyleLbl="alignAccFollowNode1" presStyleIdx="1" presStyleCnt="2" custScaleX="126935" custScaleY="10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A359B-B14A-4C40-A33E-B4191325BCF5}" srcId="{BE15B6E2-9EC1-4600-9A0D-5757FAF39990}" destId="{1CC9D4BE-16BC-41EB-8BFF-44618D4FB4A4}" srcOrd="2" destOrd="0" parTransId="{24C9676A-7753-4803-8CE7-D777C3CD4396}" sibTransId="{10BB146E-191B-4955-9AEF-0007F1209079}"/>
    <dgm:cxn modelId="{563F282F-AFBF-47ED-8833-393A63109DB8}" type="presOf" srcId="{DB57A3E9-D88A-4C20-98CE-9E4373A97199}" destId="{18702193-CFBD-4170-A743-8E7B6E0098D5}" srcOrd="0" destOrd="1" presId="urn:microsoft.com/office/officeart/2005/8/layout/vList5"/>
    <dgm:cxn modelId="{B029598C-49E1-4C2F-8B88-E9B16AC054DE}" type="presOf" srcId="{5FFE9412-4C1B-46FD-BCDA-406426568C8C}" destId="{86BFD769-1038-467A-96B3-FFB632DAB488}" srcOrd="0" destOrd="0" presId="urn:microsoft.com/office/officeart/2005/8/layout/vList5"/>
    <dgm:cxn modelId="{5601883D-B791-4E04-925A-4DEE1AC72052}" type="presOf" srcId="{C2A8572D-C1AE-45FD-8A52-15029E5CD35C}" destId="{86BFD769-1038-467A-96B3-FFB632DAB488}" srcOrd="0" destOrd="3" presId="urn:microsoft.com/office/officeart/2005/8/layout/vList5"/>
    <dgm:cxn modelId="{2D973C39-AB22-4A3F-91A2-1C4BE8D41FE9}" srcId="{0A1DB8AD-7346-4294-992E-78D562A96E71}" destId="{0472FAFF-E9E0-4552-9317-0B93FB398F4F}" srcOrd="2" destOrd="0" parTransId="{210B1502-7ACC-445E-B828-F17FFF92D23A}" sibTransId="{D227241E-DE39-4B46-8116-25166D05DBB4}"/>
    <dgm:cxn modelId="{7DE534C6-2C50-4757-8249-606EC2D71D0E}" srcId="{0A1DB8AD-7346-4294-992E-78D562A96E71}" destId="{380024A9-5E93-4363-9FA0-99BFEB30BEEC}" srcOrd="4" destOrd="0" parTransId="{A834DF8B-A8D4-46F1-87DD-55F62B1E95A2}" sibTransId="{EAB9FF70-8EDE-40F2-A41B-1F77BB2F4B51}"/>
    <dgm:cxn modelId="{15055C2D-25CF-47AE-B79B-44A614CEA758}" type="presOf" srcId="{91D9A274-D9A2-42BB-9287-EF60023D4E91}" destId="{50CD9511-F3ED-4BD5-A911-D555E9AD3F68}" srcOrd="0" destOrd="0" presId="urn:microsoft.com/office/officeart/2005/8/layout/vList5"/>
    <dgm:cxn modelId="{C2A61888-2827-4E54-B6C1-1BCEA45F02B0}" srcId="{0A1DB8AD-7346-4294-992E-78D562A96E71}" destId="{C2A8572D-C1AE-45FD-8A52-15029E5CD35C}" srcOrd="3" destOrd="0" parTransId="{DA6A7025-CFB7-4F9E-88D8-72B81C8305CA}" sibTransId="{3203E32E-299F-49CF-93B6-0B1F84C43B7A}"/>
    <dgm:cxn modelId="{7B37AC09-6CEE-4824-BD30-B83EB0AA0020}" srcId="{BE15B6E2-9EC1-4600-9A0D-5757FAF39990}" destId="{FC3DE263-98D1-4760-8A15-932E2F985F0F}" srcOrd="0" destOrd="0" parTransId="{5C89690D-11E2-4F51-81D1-5C44BF03700A}" sibTransId="{19C39CCD-74F1-4D90-A409-0E9ADE79150A}"/>
    <dgm:cxn modelId="{D5CC17B4-7DCF-4801-A49F-782B3D0A212B}" type="presOf" srcId="{380024A9-5E93-4363-9FA0-99BFEB30BEEC}" destId="{86BFD769-1038-467A-96B3-FFB632DAB488}" srcOrd="0" destOrd="4" presId="urn:microsoft.com/office/officeart/2005/8/layout/vList5"/>
    <dgm:cxn modelId="{2C2F80E2-4C2F-4771-A511-E524DAEB0459}" type="presOf" srcId="{0472FAFF-E9E0-4552-9317-0B93FB398F4F}" destId="{86BFD769-1038-467A-96B3-FFB632DAB488}" srcOrd="0" destOrd="2" presId="urn:microsoft.com/office/officeart/2005/8/layout/vList5"/>
    <dgm:cxn modelId="{1BA34CFF-F2FF-43CD-BBD7-6C71D53411F2}" srcId="{0A1DB8AD-7346-4294-992E-78D562A96E71}" destId="{5FFE9412-4C1B-46FD-BCDA-406426568C8C}" srcOrd="0" destOrd="0" parTransId="{4F56DEA3-CFDC-4782-BA1D-061510159E9A}" sibTransId="{8DFE9A99-CBC1-4CBD-B426-691E64397BA6}"/>
    <dgm:cxn modelId="{41E0684A-13B5-4411-AF1F-CB97BFC91D4A}" srcId="{91D9A274-D9A2-42BB-9287-EF60023D4E91}" destId="{BE15B6E2-9EC1-4600-9A0D-5757FAF39990}" srcOrd="0" destOrd="0" parTransId="{77C5DDB0-60F2-4546-9EC5-0F3FC67A9552}" sibTransId="{E53933EE-21FD-4575-B2F6-828F125D4011}"/>
    <dgm:cxn modelId="{F1AF5CC0-E425-4A13-96C9-E15F54E8B9A7}" srcId="{0A1DB8AD-7346-4294-992E-78D562A96E71}" destId="{943708FE-758B-4FED-84C2-DEEFD3718FC7}" srcOrd="1" destOrd="0" parTransId="{952BEF51-A036-4796-BEF2-720EACA148A1}" sibTransId="{065974E1-FE7F-4BA4-BD24-78E588A5F0D6}"/>
    <dgm:cxn modelId="{7B1C399A-E285-41C6-999B-09C3EB545663}" type="presOf" srcId="{FC3DE263-98D1-4760-8A15-932E2F985F0F}" destId="{18702193-CFBD-4170-A743-8E7B6E0098D5}" srcOrd="0" destOrd="0" presId="urn:microsoft.com/office/officeart/2005/8/layout/vList5"/>
    <dgm:cxn modelId="{D42E56A8-6425-418A-B5F6-19BADAAD9C77}" type="presOf" srcId="{1CC9D4BE-16BC-41EB-8BFF-44618D4FB4A4}" destId="{18702193-CFBD-4170-A743-8E7B6E0098D5}" srcOrd="0" destOrd="2" presId="urn:microsoft.com/office/officeart/2005/8/layout/vList5"/>
    <dgm:cxn modelId="{55E61155-3FD4-482E-A927-E0D2F00DFDB2}" type="presOf" srcId="{BE15B6E2-9EC1-4600-9A0D-5757FAF39990}" destId="{6FB977FB-0F6F-456C-9FE0-2BA91E2BAEEE}" srcOrd="0" destOrd="0" presId="urn:microsoft.com/office/officeart/2005/8/layout/vList5"/>
    <dgm:cxn modelId="{A24B1D91-FF53-46D1-8EC5-2016A15A1C47}" type="presOf" srcId="{0A1DB8AD-7346-4294-992E-78D562A96E71}" destId="{26975758-E07C-48BB-B5C0-4EAD17D45B5F}" srcOrd="0" destOrd="0" presId="urn:microsoft.com/office/officeart/2005/8/layout/vList5"/>
    <dgm:cxn modelId="{86289F6B-762B-4FC6-B1DC-4BF49CDCBCFF}" srcId="{91D9A274-D9A2-42BB-9287-EF60023D4E91}" destId="{0A1DB8AD-7346-4294-992E-78D562A96E71}" srcOrd="1" destOrd="0" parTransId="{D969E4CA-F694-4C42-B6C0-679E7DDFC203}" sibTransId="{6E0A4163-5328-4719-A139-1D18E2AAB31E}"/>
    <dgm:cxn modelId="{C938677B-70F6-41CF-A42D-44D49FB8D7CE}" srcId="{BE15B6E2-9EC1-4600-9A0D-5757FAF39990}" destId="{DB57A3E9-D88A-4C20-98CE-9E4373A97199}" srcOrd="1" destOrd="0" parTransId="{67035B2A-AE3D-47D7-932C-2736B98D8F11}" sibTransId="{D6421D49-FA26-4F5E-89D0-60D79F29E618}"/>
    <dgm:cxn modelId="{894120FA-96B7-4B2B-8B2F-E00014A7D76B}" type="presOf" srcId="{943708FE-758B-4FED-84C2-DEEFD3718FC7}" destId="{86BFD769-1038-467A-96B3-FFB632DAB488}" srcOrd="0" destOrd="1" presId="urn:microsoft.com/office/officeart/2005/8/layout/vList5"/>
    <dgm:cxn modelId="{920D97C1-51B5-4EF0-8F21-A239AC5EC4A3}" type="presParOf" srcId="{50CD9511-F3ED-4BD5-A911-D555E9AD3F68}" destId="{59E22416-00FA-49D0-B0CA-476418731757}" srcOrd="0" destOrd="0" presId="urn:microsoft.com/office/officeart/2005/8/layout/vList5"/>
    <dgm:cxn modelId="{36AD3112-F069-42A2-9A4F-4F87E3FF8BC8}" type="presParOf" srcId="{59E22416-00FA-49D0-B0CA-476418731757}" destId="{6FB977FB-0F6F-456C-9FE0-2BA91E2BAEEE}" srcOrd="0" destOrd="0" presId="urn:microsoft.com/office/officeart/2005/8/layout/vList5"/>
    <dgm:cxn modelId="{29D06688-A82C-4888-8932-A2F0B9E5C195}" type="presParOf" srcId="{59E22416-00FA-49D0-B0CA-476418731757}" destId="{18702193-CFBD-4170-A743-8E7B6E0098D5}" srcOrd="1" destOrd="0" presId="urn:microsoft.com/office/officeart/2005/8/layout/vList5"/>
    <dgm:cxn modelId="{1A20DABF-6CA6-4167-A2EA-5C6EDA360D3F}" type="presParOf" srcId="{50CD9511-F3ED-4BD5-A911-D555E9AD3F68}" destId="{170BF3B5-F3C0-4801-9EF1-CD1E8605E8C0}" srcOrd="1" destOrd="0" presId="urn:microsoft.com/office/officeart/2005/8/layout/vList5"/>
    <dgm:cxn modelId="{A021400F-8565-492C-AD1F-A0769F2C96A0}" type="presParOf" srcId="{50CD9511-F3ED-4BD5-A911-D555E9AD3F68}" destId="{25B6C8FB-7FDB-44D2-8633-2F9EC7084B0E}" srcOrd="2" destOrd="0" presId="urn:microsoft.com/office/officeart/2005/8/layout/vList5"/>
    <dgm:cxn modelId="{44D2313F-3E1D-4673-9440-7DB56DB1F857}" type="presParOf" srcId="{25B6C8FB-7FDB-44D2-8633-2F9EC7084B0E}" destId="{26975758-E07C-48BB-B5C0-4EAD17D45B5F}" srcOrd="0" destOrd="0" presId="urn:microsoft.com/office/officeart/2005/8/layout/vList5"/>
    <dgm:cxn modelId="{8262C0FB-9E9B-4BE0-8B2E-A855E8A399D6}" type="presParOf" srcId="{25B6C8FB-7FDB-44D2-8633-2F9EC7084B0E}" destId="{86BFD769-1038-467A-96B3-FFB632DAB4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0B97A0A-0601-4D36-B31F-61F8F8D1782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 на языках высокого уровня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/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/>
        </a:p>
      </dgm:t>
    </dgm:pt>
    <dgm:pt modelId="{8EC07945-DFC3-4979-9551-D478322F37F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Объектно-ориентированное программирование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6C0FD-D05A-4AA4-AC4C-E9167F96DBD8}" type="parTrans" cxnId="{C8A3F361-95E6-49F8-B311-CDB494DB84A2}">
      <dgm:prSet/>
      <dgm:spPr/>
      <dgm:t>
        <a:bodyPr/>
        <a:lstStyle/>
        <a:p>
          <a:endParaRPr lang="ru-RU"/>
        </a:p>
      </dgm:t>
    </dgm:pt>
    <dgm:pt modelId="{19F90087-B75D-422E-81EA-DB0DA84C8704}" type="sibTrans" cxnId="{C8A3F361-95E6-49F8-B311-CDB494DB84A2}">
      <dgm:prSet/>
      <dgm:spPr/>
      <dgm:t>
        <a:bodyPr/>
        <a:lstStyle/>
        <a:p>
          <a:endParaRPr lang="ru-RU"/>
        </a:p>
      </dgm:t>
    </dgm:pt>
    <dgm:pt modelId="{2B334584-6C0D-42D6-96A9-E97263BDE5F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системы и технологии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53CD6-F5B0-415C-AEAC-77897469C23F}" type="parTrans" cxnId="{882B4A2D-4776-47C5-BEA2-97F3CB5FCA99}">
      <dgm:prSet/>
      <dgm:spPr/>
      <dgm:t>
        <a:bodyPr/>
        <a:lstStyle/>
        <a:p>
          <a:endParaRPr lang="ru-RU"/>
        </a:p>
      </dgm:t>
    </dgm:pt>
    <dgm:pt modelId="{133DAC30-6AE8-42A7-8162-BAC0CAD43E83}" type="sibTrans" cxnId="{882B4A2D-4776-47C5-BEA2-97F3CB5FCA99}">
      <dgm:prSet/>
      <dgm:spPr/>
      <dgm:t>
        <a:bodyPr/>
        <a:lstStyle/>
        <a:p>
          <a:endParaRPr lang="ru-RU"/>
        </a:p>
      </dgm:t>
    </dgm:pt>
    <dgm:pt modelId="{E9CEDB26-C43C-4806-8359-0BB5C25E851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Базы данных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/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/>
        </a:p>
      </dgm:t>
    </dgm:pt>
    <dgm:pt modelId="{1C271908-132F-4B8A-84E2-8ADB2C5D301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Высокоуровневые методы информатики и программирования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D77C-9185-42A2-ABA7-7DA7E47DEDB7}" type="parTrans" cxnId="{5E3D661B-42D4-48FC-9F3C-A65F4672B46F}">
      <dgm:prSet/>
      <dgm:spPr/>
      <dgm:t>
        <a:bodyPr/>
        <a:lstStyle/>
        <a:p>
          <a:endParaRPr lang="ru-RU"/>
        </a:p>
      </dgm:t>
    </dgm:pt>
    <dgm:pt modelId="{F48B3718-15D7-40DF-9CF4-32070751844F}" type="sibTrans" cxnId="{5E3D661B-42D4-48FC-9F3C-A65F4672B46F}">
      <dgm:prSet/>
      <dgm:spPr/>
      <dgm:t>
        <a:bodyPr/>
        <a:lstStyle/>
        <a:p>
          <a:endParaRPr lang="ru-RU"/>
        </a:p>
      </dgm:t>
    </dgm:pt>
    <dgm:pt modelId="{0215027E-A8FD-45CE-B249-5A348593A45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 low-code разработки мобильных приложений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DFCE1-06CD-47E7-894F-CDD154F1AAAB}" type="parTrans" cxnId="{73181606-A72D-488E-8E73-529ADD3CA0C7}">
      <dgm:prSet/>
      <dgm:spPr/>
      <dgm:t>
        <a:bodyPr/>
        <a:lstStyle/>
        <a:p>
          <a:endParaRPr lang="ru-RU"/>
        </a:p>
      </dgm:t>
    </dgm:pt>
    <dgm:pt modelId="{D0A4BFC6-2C01-4582-818F-0B5362BC567E}" type="sibTrans" cxnId="{73181606-A72D-488E-8E73-529ADD3CA0C7}">
      <dgm:prSet/>
      <dgm:spPr/>
      <dgm:t>
        <a:bodyPr/>
        <a:lstStyle/>
        <a:p>
          <a:endParaRPr lang="ru-RU"/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C1070B7F-C447-41AF-B854-220AC1D64C23}" type="pres">
      <dgm:prSet presAssocID="{8EC07945-DFC3-4979-9551-D478322F37F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44DE2-02D2-46E9-BAD8-D6BBDE6CDA51}" type="pres">
      <dgm:prSet presAssocID="{19F90087-B75D-422E-81EA-DB0DA84C8704}" presName="spacer" presStyleCnt="0"/>
      <dgm:spPr/>
    </dgm:pt>
    <dgm:pt modelId="{52E2048D-265E-43F7-93F2-7287B7204007}" type="pres">
      <dgm:prSet presAssocID="{2B334584-6C0D-42D6-96A9-E97263BDE5F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8518-9E74-49DB-9A8C-062F28D0C6F1}" type="pres">
      <dgm:prSet presAssocID="{133DAC30-6AE8-42A7-8162-BAC0CAD43E83}" presName="spacer" presStyleCnt="0"/>
      <dgm:spPr/>
    </dgm:pt>
    <dgm:pt modelId="{19E91DA0-587A-48C6-9321-C54F044CE6D4}" type="pres">
      <dgm:prSet presAssocID="{E9CEDB26-C43C-4806-8359-0BB5C25E851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A64BB-AB7E-4B5A-8287-9AA6213E71FD}" type="pres">
      <dgm:prSet presAssocID="{74FB951A-17F4-41DC-8968-4712194D6056}" presName="spacer" presStyleCnt="0"/>
      <dgm:spPr/>
    </dgm:pt>
    <dgm:pt modelId="{BD88F21D-4AA7-45B8-A0B2-7BE2139C2194}" type="pres">
      <dgm:prSet presAssocID="{1C271908-132F-4B8A-84E2-8ADB2C5D30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1454C-2803-4050-B53E-93B2A4DBEA08}" type="pres">
      <dgm:prSet presAssocID="{F48B3718-15D7-40DF-9CF4-32070751844F}" presName="spacer" presStyleCnt="0"/>
      <dgm:spPr/>
    </dgm:pt>
    <dgm:pt modelId="{AF98C5E3-93CF-4221-9E6C-C114201DD194}" type="pres">
      <dgm:prSet presAssocID="{0215027E-A8FD-45CE-B249-5A348593A4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5E3D661B-42D4-48FC-9F3C-A65F4672B46F}" srcId="{AE64CB10-2220-4595-8AC2-B8BE5BFFB88F}" destId="{1C271908-132F-4B8A-84E2-8ADB2C5D3019}" srcOrd="4" destOrd="0" parTransId="{B1B2D77C-9185-42A2-ABA7-7DA7E47DEDB7}" sibTransId="{F48B3718-15D7-40DF-9CF4-32070751844F}"/>
    <dgm:cxn modelId="{882B4A2D-4776-47C5-BEA2-97F3CB5FCA99}" srcId="{AE64CB10-2220-4595-8AC2-B8BE5BFFB88F}" destId="{2B334584-6C0D-42D6-96A9-E97263BDE5F9}" srcOrd="2" destOrd="0" parTransId="{A5353CD6-F5B0-415C-AEAC-77897469C23F}" sibTransId="{133DAC30-6AE8-42A7-8162-BAC0CAD43E83}"/>
    <dgm:cxn modelId="{2245E9B8-94B9-4F98-A6DF-29EAFC386170}" type="presOf" srcId="{0215027E-A8FD-45CE-B249-5A348593A454}" destId="{AF98C5E3-93CF-4221-9E6C-C114201DD194}" srcOrd="0" destOrd="0" presId="urn:microsoft.com/office/officeart/2005/8/layout/vList2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D6C22864-96AB-4B56-A7CC-CDB073AC8640}" type="presOf" srcId="{2B334584-6C0D-42D6-96A9-E97263BDE5F9}" destId="{52E2048D-265E-43F7-93F2-7287B7204007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A8962523-D722-4FB3-BFB8-5DB4457D074A}" type="presOf" srcId="{8EC07945-DFC3-4979-9551-D478322F37F9}" destId="{C1070B7F-C447-41AF-B854-220AC1D64C23}" srcOrd="0" destOrd="0" presId="urn:microsoft.com/office/officeart/2005/8/layout/vList2"/>
    <dgm:cxn modelId="{7205CFE2-61E3-4A2D-BC12-A0974020E00B}" type="presOf" srcId="{1C271908-132F-4B8A-84E2-8ADB2C5D3019}" destId="{BD88F21D-4AA7-45B8-A0B2-7BE2139C2194}" srcOrd="0" destOrd="0" presId="urn:microsoft.com/office/officeart/2005/8/layout/vList2"/>
    <dgm:cxn modelId="{EC7D39CF-F7AF-466E-936A-B61E3646EB43}" srcId="{AE64CB10-2220-4595-8AC2-B8BE5BFFB88F}" destId="{E9CEDB26-C43C-4806-8359-0BB5C25E851A}" srcOrd="3" destOrd="0" parTransId="{27AE22C5-B912-4AF7-B804-FB08E2289933}" sibTransId="{74FB951A-17F4-41DC-8968-4712194D6056}"/>
    <dgm:cxn modelId="{C8A3F361-95E6-49F8-B311-CDB494DB84A2}" srcId="{AE64CB10-2220-4595-8AC2-B8BE5BFFB88F}" destId="{8EC07945-DFC3-4979-9551-D478322F37F9}" srcOrd="1" destOrd="0" parTransId="{6FB6C0FD-D05A-4AA4-AC4C-E9167F96DBD8}" sibTransId="{19F90087-B75D-422E-81EA-DB0DA84C8704}"/>
    <dgm:cxn modelId="{73181606-A72D-488E-8E73-529ADD3CA0C7}" srcId="{AE64CB10-2220-4595-8AC2-B8BE5BFFB88F}" destId="{0215027E-A8FD-45CE-B249-5A348593A454}" srcOrd="5" destOrd="0" parTransId="{402DFCE1-06CD-47E7-894F-CDD154F1AAAB}" sibTransId="{D0A4BFC6-2C01-4582-818F-0B5362BC567E}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D8AB19B5-93A4-4A22-95FF-EF25623AE4AE}" type="presParOf" srcId="{CA071294-84FC-4FAE-B2BD-D449380E787F}" destId="{C1070B7F-C447-41AF-B854-220AC1D64C23}" srcOrd="2" destOrd="0" presId="urn:microsoft.com/office/officeart/2005/8/layout/vList2"/>
    <dgm:cxn modelId="{9A1C307B-52A4-493E-A983-CE471859112C}" type="presParOf" srcId="{CA071294-84FC-4FAE-B2BD-D449380E787F}" destId="{0BC44DE2-02D2-46E9-BAD8-D6BBDE6CDA51}" srcOrd="3" destOrd="0" presId="urn:microsoft.com/office/officeart/2005/8/layout/vList2"/>
    <dgm:cxn modelId="{BD52B8B1-7B21-4507-98D0-F41AAAF609DC}" type="presParOf" srcId="{CA071294-84FC-4FAE-B2BD-D449380E787F}" destId="{52E2048D-265E-43F7-93F2-7287B7204007}" srcOrd="4" destOrd="0" presId="urn:microsoft.com/office/officeart/2005/8/layout/vList2"/>
    <dgm:cxn modelId="{B460F69A-8782-4BC4-9A16-C6EFBFB38336}" type="presParOf" srcId="{CA071294-84FC-4FAE-B2BD-D449380E787F}" destId="{94D68518-9E74-49DB-9A8C-062F28D0C6F1}" srcOrd="5" destOrd="0" presId="urn:microsoft.com/office/officeart/2005/8/layout/vList2"/>
    <dgm:cxn modelId="{802EDA29-7940-4C22-8907-C560A810BCA6}" type="presParOf" srcId="{CA071294-84FC-4FAE-B2BD-D449380E787F}" destId="{19E91DA0-587A-48C6-9321-C54F044CE6D4}" srcOrd="6" destOrd="0" presId="urn:microsoft.com/office/officeart/2005/8/layout/vList2"/>
    <dgm:cxn modelId="{2A3EA531-628B-4350-8BBC-4437C66FB1CF}" type="presParOf" srcId="{CA071294-84FC-4FAE-B2BD-D449380E787F}" destId="{D85A64BB-AB7E-4B5A-8287-9AA6213E71FD}" srcOrd="7" destOrd="0" presId="urn:microsoft.com/office/officeart/2005/8/layout/vList2"/>
    <dgm:cxn modelId="{9D18CA55-B473-445E-893E-5AE1CC68A0AA}" type="presParOf" srcId="{CA071294-84FC-4FAE-B2BD-D449380E787F}" destId="{BD88F21D-4AA7-45B8-A0B2-7BE2139C2194}" srcOrd="8" destOrd="0" presId="urn:microsoft.com/office/officeart/2005/8/layout/vList2"/>
    <dgm:cxn modelId="{496007F1-1F4D-4CB2-AFF3-9828829F4A4B}" type="presParOf" srcId="{CA071294-84FC-4FAE-B2BD-D449380E787F}" destId="{5521454C-2803-4050-B53E-93B2A4DBEA08}" srcOrd="9" destOrd="0" presId="urn:microsoft.com/office/officeart/2005/8/layout/vList2"/>
    <dgm:cxn modelId="{2CD85623-A0AC-4CCC-B7C1-F5BB80293CB8}" type="presParOf" srcId="{CA071294-84FC-4FAE-B2BD-D449380E787F}" destId="{AF98C5E3-93CF-4221-9E6C-C114201DD1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BCC5D-4FFE-40ED-8CD5-144D56CB02FF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6E5C094-ACF9-45D7-917B-A1F637D72A61}">
      <dgm:prSet custT="1"/>
      <dgm:spPr/>
      <dgm:t>
        <a:bodyPr/>
        <a:lstStyle/>
        <a:p>
          <a:pPr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«Программирование на языках высокого уровня»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введение в понятийный аппарат: интегрированные среды разработчика, данные и алгоритмы, модульная структура приложений; концепция типов данных; основные алгоритмические конструкции языков программирования, программирование основных алгоритмов; принцип модульности при разработке приложений: функции, основные принципы модульности; конструируемые типы данных: массивы, указатели, структуры, строки текста – синтаксические правила описания и семантика; парадигма структурного программирования; инструменты отладки, правила тестирования приложений, документирование.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E204E-30D7-44F1-9E3D-17C763899012}" type="parTrans" cxnId="{B1EE5FF8-6FCA-4B3B-8131-59E7164ED6CF}">
      <dgm:prSet/>
      <dgm:spPr/>
      <dgm:t>
        <a:bodyPr/>
        <a:lstStyle/>
        <a:p>
          <a:endParaRPr lang="ru-RU"/>
        </a:p>
      </dgm:t>
    </dgm:pt>
    <dgm:pt modelId="{A04E1A3D-5F53-44F8-A820-9A2FE9F27A2F}" type="sibTrans" cxnId="{B1EE5FF8-6FCA-4B3B-8131-59E7164ED6CF}">
      <dgm:prSet/>
      <dgm:spPr/>
      <dgm:t>
        <a:bodyPr/>
        <a:lstStyle/>
        <a:p>
          <a:endParaRPr lang="ru-RU"/>
        </a:p>
      </dgm:t>
    </dgm:pt>
    <dgm:pt modelId="{E9E053DA-523F-4A71-9537-B3E943BA6963}">
      <dgm:prSet custT="1"/>
      <dgm:spPr/>
      <dgm:t>
        <a:bodyPr/>
        <a:lstStyle/>
        <a:p>
          <a:pPr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«Объектно-ориентированное программирование»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теоретические основы объектно-ориентированного проектирования и программирования; инструменты и методы реализации объектной модели в языке программирования С++;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Net.Framework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интегрированная компонента ОС; инструменты и методы визуального программирования; объектная модель среды программирования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Visual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Studio.Net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практическая разработка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Windows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приложений. В качестве языка изучения выбран язык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Visual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C++/CLI, в качестве среды разработчика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Microsoft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Visual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Studio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645C6-263C-4593-9D2D-C7A02AC5F031}" type="parTrans" cxnId="{E4D5DACC-A41C-45D3-8EA0-C9CFED40A424}">
      <dgm:prSet/>
      <dgm:spPr/>
      <dgm:t>
        <a:bodyPr/>
        <a:lstStyle/>
        <a:p>
          <a:endParaRPr lang="ru-RU"/>
        </a:p>
      </dgm:t>
    </dgm:pt>
    <dgm:pt modelId="{E7933264-0DE0-4E35-8636-FD3EF4E10BD0}" type="sibTrans" cxnId="{E4D5DACC-A41C-45D3-8EA0-C9CFED40A424}">
      <dgm:prSet/>
      <dgm:spPr/>
      <dgm:t>
        <a:bodyPr/>
        <a:lstStyle/>
        <a:p>
          <a:endParaRPr lang="ru-RU"/>
        </a:p>
      </dgm:t>
    </dgm:pt>
    <dgm:pt modelId="{25974292-9C0D-4BD8-87A7-B6F9F1A6EB9B}" type="pres">
      <dgm:prSet presAssocID="{766BCC5D-4FFE-40ED-8CD5-144D56CB02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29E78-575D-4B09-8BE0-6DA0924418C2}" type="pres">
      <dgm:prSet presAssocID="{46E5C094-ACF9-45D7-917B-A1F637D72A61}" presName="linNode" presStyleCnt="0"/>
      <dgm:spPr/>
    </dgm:pt>
    <dgm:pt modelId="{EB7636ED-84F7-4905-AD65-EB0A65DD0D27}" type="pres">
      <dgm:prSet presAssocID="{46E5C094-ACF9-45D7-917B-A1F637D72A61}" presName="parentText" presStyleLbl="node1" presStyleIdx="0" presStyleCnt="2" custScaleX="277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FE16-14FA-4D80-9FC0-E82B3759450B}" type="pres">
      <dgm:prSet presAssocID="{A04E1A3D-5F53-44F8-A820-9A2FE9F27A2F}" presName="sp" presStyleCnt="0"/>
      <dgm:spPr/>
    </dgm:pt>
    <dgm:pt modelId="{1197B4C7-E2B3-4B56-B20C-C3EFAB9750BE}" type="pres">
      <dgm:prSet presAssocID="{E9E053DA-523F-4A71-9537-B3E943BA6963}" presName="linNode" presStyleCnt="0"/>
      <dgm:spPr/>
    </dgm:pt>
    <dgm:pt modelId="{92CDCDF6-ED0D-4DF8-82FA-B948F8E8BF01}" type="pres">
      <dgm:prSet presAssocID="{E9E053DA-523F-4A71-9537-B3E943BA6963}" presName="parentText" presStyleLbl="node1" presStyleIdx="1" presStyleCnt="2" custScaleX="277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E5FF8-6FCA-4B3B-8131-59E7164ED6CF}" srcId="{766BCC5D-4FFE-40ED-8CD5-144D56CB02FF}" destId="{46E5C094-ACF9-45D7-917B-A1F637D72A61}" srcOrd="0" destOrd="0" parTransId="{759E204E-30D7-44F1-9E3D-17C763899012}" sibTransId="{A04E1A3D-5F53-44F8-A820-9A2FE9F27A2F}"/>
    <dgm:cxn modelId="{E4D5DACC-A41C-45D3-8EA0-C9CFED40A424}" srcId="{766BCC5D-4FFE-40ED-8CD5-144D56CB02FF}" destId="{E9E053DA-523F-4A71-9537-B3E943BA6963}" srcOrd="1" destOrd="0" parTransId="{79E645C6-263C-4593-9D2D-C7A02AC5F031}" sibTransId="{E7933264-0DE0-4E35-8636-FD3EF4E10BD0}"/>
    <dgm:cxn modelId="{43D9011D-658D-4BEA-85D8-E98E16E822A2}" type="presOf" srcId="{E9E053DA-523F-4A71-9537-B3E943BA6963}" destId="{92CDCDF6-ED0D-4DF8-82FA-B948F8E8BF01}" srcOrd="0" destOrd="0" presId="urn:microsoft.com/office/officeart/2005/8/layout/vList5"/>
    <dgm:cxn modelId="{A35B0525-35EE-4E28-AECE-A98BEADA495D}" type="presOf" srcId="{46E5C094-ACF9-45D7-917B-A1F637D72A61}" destId="{EB7636ED-84F7-4905-AD65-EB0A65DD0D27}" srcOrd="0" destOrd="0" presId="urn:microsoft.com/office/officeart/2005/8/layout/vList5"/>
    <dgm:cxn modelId="{CD55F15D-702B-4B69-AFCE-F1CD3AE9EE54}" type="presOf" srcId="{766BCC5D-4FFE-40ED-8CD5-144D56CB02FF}" destId="{25974292-9C0D-4BD8-87A7-B6F9F1A6EB9B}" srcOrd="0" destOrd="0" presId="urn:microsoft.com/office/officeart/2005/8/layout/vList5"/>
    <dgm:cxn modelId="{F159EDD5-16C8-4721-A425-A898D353A22F}" type="presParOf" srcId="{25974292-9C0D-4BD8-87A7-B6F9F1A6EB9B}" destId="{CA129E78-575D-4B09-8BE0-6DA0924418C2}" srcOrd="0" destOrd="0" presId="urn:microsoft.com/office/officeart/2005/8/layout/vList5"/>
    <dgm:cxn modelId="{0F805F0F-72E2-421B-A680-B5CC4F00DD9C}" type="presParOf" srcId="{CA129E78-575D-4B09-8BE0-6DA0924418C2}" destId="{EB7636ED-84F7-4905-AD65-EB0A65DD0D27}" srcOrd="0" destOrd="0" presId="urn:microsoft.com/office/officeart/2005/8/layout/vList5"/>
    <dgm:cxn modelId="{BCD0D4C8-91DE-4EFB-A1CB-22CA682178C1}" type="presParOf" srcId="{25974292-9C0D-4BD8-87A7-B6F9F1A6EB9B}" destId="{52FDFE16-14FA-4D80-9FC0-E82B3759450B}" srcOrd="1" destOrd="0" presId="urn:microsoft.com/office/officeart/2005/8/layout/vList5"/>
    <dgm:cxn modelId="{AD9892BD-9DB4-424F-8694-2E989D205656}" type="presParOf" srcId="{25974292-9C0D-4BD8-87A7-B6F9F1A6EB9B}" destId="{1197B4C7-E2B3-4B56-B20C-C3EFAB9750BE}" srcOrd="2" destOrd="0" presId="urn:microsoft.com/office/officeart/2005/8/layout/vList5"/>
    <dgm:cxn modelId="{A36A41CA-76A5-46C0-AE58-DECDAC3221A9}" type="presParOf" srcId="{1197B4C7-E2B3-4B56-B20C-C3EFAB9750BE}" destId="{92CDCDF6-ED0D-4DF8-82FA-B948F8E8BF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DBCAE-4C6E-4940-A819-5E08A5D95710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6A902D4-12E1-4878-BAA4-A4728E1D6C81}">
      <dgm:prSet custT="1"/>
      <dgm:spPr/>
      <dgm:t>
        <a:bodyPr/>
        <a:lstStyle/>
        <a:p>
          <a:pPr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«Информационные системы и технологии»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общие понятия об информационных системах (ИС); фактографические ИС, документальные ИС, предметно-ориентированные ИС специального назначения; моделирование описания предметной области, модели данных, технологии обработки данных и их виды; понятие информационной технологии, классификация ИТ; объектно-ориентированные ИТ; технологии создания элементов интерфейса и элементов управления; интеграция информационных технологий.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FD34E-EB85-48EA-AE7C-9FA46E23E08D}" type="parTrans" cxnId="{87F3DE5B-054F-4CB4-97C1-160A164FBEF7}">
      <dgm:prSet/>
      <dgm:spPr/>
      <dgm:t>
        <a:bodyPr/>
        <a:lstStyle/>
        <a:p>
          <a:endParaRPr lang="ru-RU"/>
        </a:p>
      </dgm:t>
    </dgm:pt>
    <dgm:pt modelId="{4B219022-86F9-4AD6-84B4-F8F64F78AAED}" type="sibTrans" cxnId="{87F3DE5B-054F-4CB4-97C1-160A164FBEF7}">
      <dgm:prSet/>
      <dgm:spPr/>
      <dgm:t>
        <a:bodyPr/>
        <a:lstStyle/>
        <a:p>
          <a:endParaRPr lang="ru-RU"/>
        </a:p>
      </dgm:t>
    </dgm:pt>
    <dgm:pt modelId="{3E9BE2A7-3492-4DD5-9430-906AF5CA42B7}">
      <dgm:prSet custT="1"/>
      <dgm:spPr/>
      <dgm:t>
        <a:bodyPr/>
        <a:lstStyle/>
        <a:p>
          <a:pPr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«Базы данных»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особенности реляционной модели и её влияние проектирование базы данных (БД), изобразительные средства, используемые в ER-моделировании; языки описания и манипулирования данными разных классов (QBE, SQL, элементы 4GL), технологии организации БД.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D970B-8A5B-4FA3-903F-45D2D5BFFA10}" type="parTrans" cxnId="{286AE238-E7C1-4319-AC97-BAB4F0D93DE5}">
      <dgm:prSet/>
      <dgm:spPr/>
      <dgm:t>
        <a:bodyPr/>
        <a:lstStyle/>
        <a:p>
          <a:endParaRPr lang="ru-RU"/>
        </a:p>
      </dgm:t>
    </dgm:pt>
    <dgm:pt modelId="{AC25F483-A438-438F-B2AC-2EC1E72D7D1B}" type="sibTrans" cxnId="{286AE238-E7C1-4319-AC97-BAB4F0D93DE5}">
      <dgm:prSet/>
      <dgm:spPr/>
      <dgm:t>
        <a:bodyPr/>
        <a:lstStyle/>
        <a:p>
          <a:endParaRPr lang="ru-RU"/>
        </a:p>
      </dgm:t>
    </dgm:pt>
    <dgm:pt modelId="{F1202A25-0B99-48D6-9EF8-7182679068F9}" type="pres">
      <dgm:prSet presAssocID="{0D5DBCAE-4C6E-4940-A819-5E08A5D95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08764-EA77-4D97-AC0C-4501862D76C7}" type="pres">
      <dgm:prSet presAssocID="{D6A902D4-12E1-4878-BAA4-A4728E1D6C81}" presName="linNode" presStyleCnt="0"/>
      <dgm:spPr/>
    </dgm:pt>
    <dgm:pt modelId="{B26EAF63-0C3E-4E3E-B480-0E15330CB504}" type="pres">
      <dgm:prSet presAssocID="{D6A902D4-12E1-4878-BAA4-A4728E1D6C81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6A944-6943-4A18-90B1-A57EBBD54621}" type="pres">
      <dgm:prSet presAssocID="{4B219022-86F9-4AD6-84B4-F8F64F78AAED}" presName="sp" presStyleCnt="0"/>
      <dgm:spPr/>
    </dgm:pt>
    <dgm:pt modelId="{E0A47152-9A5D-47BF-A3B9-95809CC2FFF3}" type="pres">
      <dgm:prSet presAssocID="{3E9BE2A7-3492-4DD5-9430-906AF5CA42B7}" presName="linNode" presStyleCnt="0"/>
      <dgm:spPr/>
    </dgm:pt>
    <dgm:pt modelId="{4E23FEEA-CA83-4FBC-ABBA-562505853677}" type="pres">
      <dgm:prSet presAssocID="{3E9BE2A7-3492-4DD5-9430-906AF5CA42B7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AE238-E7C1-4319-AC97-BAB4F0D93DE5}" srcId="{0D5DBCAE-4C6E-4940-A819-5E08A5D95710}" destId="{3E9BE2A7-3492-4DD5-9430-906AF5CA42B7}" srcOrd="1" destOrd="0" parTransId="{40DD970B-8A5B-4FA3-903F-45D2D5BFFA10}" sibTransId="{AC25F483-A438-438F-B2AC-2EC1E72D7D1B}"/>
    <dgm:cxn modelId="{983F2852-6499-494E-8737-7F9FF768EA3F}" type="presOf" srcId="{0D5DBCAE-4C6E-4940-A819-5E08A5D95710}" destId="{F1202A25-0B99-48D6-9EF8-7182679068F9}" srcOrd="0" destOrd="0" presId="urn:microsoft.com/office/officeart/2005/8/layout/vList5"/>
    <dgm:cxn modelId="{469CE78A-31AD-4B07-948D-6C234EA8E786}" type="presOf" srcId="{D6A902D4-12E1-4878-BAA4-A4728E1D6C81}" destId="{B26EAF63-0C3E-4E3E-B480-0E15330CB504}" srcOrd="0" destOrd="0" presId="urn:microsoft.com/office/officeart/2005/8/layout/vList5"/>
    <dgm:cxn modelId="{57C85EBE-ACC5-4A38-99E3-24FDB6939D17}" type="presOf" srcId="{3E9BE2A7-3492-4DD5-9430-906AF5CA42B7}" destId="{4E23FEEA-CA83-4FBC-ABBA-562505853677}" srcOrd="0" destOrd="0" presId="urn:microsoft.com/office/officeart/2005/8/layout/vList5"/>
    <dgm:cxn modelId="{87F3DE5B-054F-4CB4-97C1-160A164FBEF7}" srcId="{0D5DBCAE-4C6E-4940-A819-5E08A5D95710}" destId="{D6A902D4-12E1-4878-BAA4-A4728E1D6C81}" srcOrd="0" destOrd="0" parTransId="{433FD34E-EB85-48EA-AE7C-9FA46E23E08D}" sibTransId="{4B219022-86F9-4AD6-84B4-F8F64F78AAED}"/>
    <dgm:cxn modelId="{0BE1A731-C867-4D3F-9C7F-B4C3BF0B2E80}" type="presParOf" srcId="{F1202A25-0B99-48D6-9EF8-7182679068F9}" destId="{14308764-EA77-4D97-AC0C-4501862D76C7}" srcOrd="0" destOrd="0" presId="urn:microsoft.com/office/officeart/2005/8/layout/vList5"/>
    <dgm:cxn modelId="{144FCB45-140E-48A9-9500-38CED87E8DDA}" type="presParOf" srcId="{14308764-EA77-4D97-AC0C-4501862D76C7}" destId="{B26EAF63-0C3E-4E3E-B480-0E15330CB504}" srcOrd="0" destOrd="0" presId="urn:microsoft.com/office/officeart/2005/8/layout/vList5"/>
    <dgm:cxn modelId="{894BB7FA-610A-43B2-BA49-CD27C22499A7}" type="presParOf" srcId="{F1202A25-0B99-48D6-9EF8-7182679068F9}" destId="{3D76A944-6943-4A18-90B1-A57EBBD54621}" srcOrd="1" destOrd="0" presId="urn:microsoft.com/office/officeart/2005/8/layout/vList5"/>
    <dgm:cxn modelId="{B5E37462-34CB-4A0B-B702-34E03486AF08}" type="presParOf" srcId="{F1202A25-0B99-48D6-9EF8-7182679068F9}" destId="{E0A47152-9A5D-47BF-A3B9-95809CC2FFF3}" srcOrd="2" destOrd="0" presId="urn:microsoft.com/office/officeart/2005/8/layout/vList5"/>
    <dgm:cxn modelId="{ADB49402-26FA-440E-8267-B5601B6999BB}" type="presParOf" srcId="{E0A47152-9A5D-47BF-A3B9-95809CC2FFF3}" destId="{4E23FEEA-CA83-4FBC-ABBA-5625058536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F37FC-7B7F-4F2E-A972-41CEF659B54F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3C4ED92-4F98-44EC-98AD-EC3A6148A06B}">
      <dgm:prSet/>
      <dgm:spPr/>
      <dgm:t>
        <a:bodyPr/>
        <a:lstStyle/>
        <a:p>
          <a:pPr rtl="0"/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«Высокоуровневые методы информатики и программирования»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введение в синтаксис с-шарп; классы; модификаторы элементов; конструкторы, статические конструкторы; методы; свойства; инкапсуляция; вложенные классы; наследование; виртуальные функции, абстрактные функции и классы, изолированные классы; полиоморфизм.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0F24E-5EE8-4E00-B9E2-99DBE838FF6D}" type="parTrans" cxnId="{42271A9F-A29F-46E8-8FB0-276E76C911FF}">
      <dgm:prSet/>
      <dgm:spPr/>
      <dgm:t>
        <a:bodyPr/>
        <a:lstStyle/>
        <a:p>
          <a:endParaRPr lang="ru-RU"/>
        </a:p>
      </dgm:t>
    </dgm:pt>
    <dgm:pt modelId="{01E29E6E-43A5-4FA6-B178-4BA90CBC6F05}" type="sibTrans" cxnId="{42271A9F-A29F-46E8-8FB0-276E76C911FF}">
      <dgm:prSet/>
      <dgm:spPr/>
      <dgm:t>
        <a:bodyPr/>
        <a:lstStyle/>
        <a:p>
          <a:endParaRPr lang="ru-RU"/>
        </a:p>
      </dgm:t>
    </dgm:pt>
    <dgm:pt modelId="{F3F3E554-45AE-4F77-AF58-BF40F0C7F98B}">
      <dgm:prSet/>
      <dgm:spPr/>
      <dgm:t>
        <a:bodyPr/>
        <a:lstStyle/>
        <a:p>
          <a:pPr rtl="0"/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«Основы low-code разработки мобильных приложений»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– основы подхода low-code; базовые инструменты и кейсы их применения; границы применимости; архитектура мобильного приложения; описание бизнес требований; нативные и гибридные приложения; особенности и отличия мобильных приложений; этапы создания мобильного приложения с помощью low-code app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aker; разработка мобильных и web-приложений без написания кода.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773E-0615-4691-930F-643836266054}" type="parTrans" cxnId="{381A3BE3-7AFF-473D-A230-915A664D8002}">
      <dgm:prSet/>
      <dgm:spPr/>
      <dgm:t>
        <a:bodyPr/>
        <a:lstStyle/>
        <a:p>
          <a:endParaRPr lang="ru-RU"/>
        </a:p>
      </dgm:t>
    </dgm:pt>
    <dgm:pt modelId="{7A65AEDA-75BC-4A51-AB2E-C2476435A8C9}" type="sibTrans" cxnId="{381A3BE3-7AFF-473D-A230-915A664D8002}">
      <dgm:prSet/>
      <dgm:spPr/>
      <dgm:t>
        <a:bodyPr/>
        <a:lstStyle/>
        <a:p>
          <a:endParaRPr lang="ru-RU"/>
        </a:p>
      </dgm:t>
    </dgm:pt>
    <dgm:pt modelId="{CE880B99-29E5-4919-807D-04424137DC1E}" type="pres">
      <dgm:prSet presAssocID="{D0DF37FC-7B7F-4F2E-A972-41CEF659B5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859DD-1770-4008-BC39-FBD4C9B7C7DC}" type="pres">
      <dgm:prSet presAssocID="{E3C4ED92-4F98-44EC-98AD-EC3A6148A06B}" presName="linNode" presStyleCnt="0"/>
      <dgm:spPr/>
    </dgm:pt>
    <dgm:pt modelId="{234F6070-C081-49BC-8489-24A4C82357AD}" type="pres">
      <dgm:prSet presAssocID="{E3C4ED92-4F98-44EC-98AD-EC3A6148A06B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01532-F10C-46F1-9D87-58B5C42EE05C}" type="pres">
      <dgm:prSet presAssocID="{01E29E6E-43A5-4FA6-B178-4BA90CBC6F05}" presName="sp" presStyleCnt="0"/>
      <dgm:spPr/>
    </dgm:pt>
    <dgm:pt modelId="{B2D6E1FB-555C-41C2-A00B-734B2B321B1F}" type="pres">
      <dgm:prSet presAssocID="{F3F3E554-45AE-4F77-AF58-BF40F0C7F98B}" presName="linNode" presStyleCnt="0"/>
      <dgm:spPr/>
    </dgm:pt>
    <dgm:pt modelId="{3131C1B1-2C76-45CA-9BF1-283F18C59C6E}" type="pres">
      <dgm:prSet presAssocID="{F3F3E554-45AE-4F77-AF58-BF40F0C7F98B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71A9F-A29F-46E8-8FB0-276E76C911FF}" srcId="{D0DF37FC-7B7F-4F2E-A972-41CEF659B54F}" destId="{E3C4ED92-4F98-44EC-98AD-EC3A6148A06B}" srcOrd="0" destOrd="0" parTransId="{FBD0F24E-5EE8-4E00-B9E2-99DBE838FF6D}" sibTransId="{01E29E6E-43A5-4FA6-B178-4BA90CBC6F05}"/>
    <dgm:cxn modelId="{31CFB7C0-C69C-4E5D-85E6-A4583BDFFEA3}" type="presOf" srcId="{F3F3E554-45AE-4F77-AF58-BF40F0C7F98B}" destId="{3131C1B1-2C76-45CA-9BF1-283F18C59C6E}" srcOrd="0" destOrd="0" presId="urn:microsoft.com/office/officeart/2005/8/layout/vList5"/>
    <dgm:cxn modelId="{F92634CC-F750-46DC-82C7-F8AF7A045198}" type="presOf" srcId="{E3C4ED92-4F98-44EC-98AD-EC3A6148A06B}" destId="{234F6070-C081-49BC-8489-24A4C82357AD}" srcOrd="0" destOrd="0" presId="urn:microsoft.com/office/officeart/2005/8/layout/vList5"/>
    <dgm:cxn modelId="{381A3BE3-7AFF-473D-A230-915A664D8002}" srcId="{D0DF37FC-7B7F-4F2E-A972-41CEF659B54F}" destId="{F3F3E554-45AE-4F77-AF58-BF40F0C7F98B}" srcOrd="1" destOrd="0" parTransId="{CF01773E-0615-4691-930F-643836266054}" sibTransId="{7A65AEDA-75BC-4A51-AB2E-C2476435A8C9}"/>
    <dgm:cxn modelId="{E34BBA6D-5568-4295-BFEA-A7F7DF9A39A4}" type="presOf" srcId="{D0DF37FC-7B7F-4F2E-A972-41CEF659B54F}" destId="{CE880B99-29E5-4919-807D-04424137DC1E}" srcOrd="0" destOrd="0" presId="urn:microsoft.com/office/officeart/2005/8/layout/vList5"/>
    <dgm:cxn modelId="{E9ADCAEF-F7B6-448A-A2FB-BAA6198C0977}" type="presParOf" srcId="{CE880B99-29E5-4919-807D-04424137DC1E}" destId="{84F859DD-1770-4008-BC39-FBD4C9B7C7DC}" srcOrd="0" destOrd="0" presId="urn:microsoft.com/office/officeart/2005/8/layout/vList5"/>
    <dgm:cxn modelId="{282D92B5-04F4-4934-B881-88811DFBE96D}" type="presParOf" srcId="{84F859DD-1770-4008-BC39-FBD4C9B7C7DC}" destId="{234F6070-C081-49BC-8489-24A4C82357AD}" srcOrd="0" destOrd="0" presId="urn:microsoft.com/office/officeart/2005/8/layout/vList5"/>
    <dgm:cxn modelId="{79327CEA-781A-4B75-B593-F861DC99A966}" type="presParOf" srcId="{CE880B99-29E5-4919-807D-04424137DC1E}" destId="{49401532-F10C-46F1-9D87-58B5C42EE05C}" srcOrd="1" destOrd="0" presId="urn:microsoft.com/office/officeart/2005/8/layout/vList5"/>
    <dgm:cxn modelId="{F7422799-AAD3-4638-A8F6-6E38BCBD77A8}" type="presParOf" srcId="{CE880B99-29E5-4919-807D-04424137DC1E}" destId="{B2D6E1FB-555C-41C2-A00B-734B2B321B1F}" srcOrd="2" destOrd="0" presId="urn:microsoft.com/office/officeart/2005/8/layout/vList5"/>
    <dgm:cxn modelId="{5C7FB57C-0198-4F95-8BBF-B4B3CE3F6458}" type="presParOf" srcId="{B2D6E1FB-555C-41C2-A00B-734B2B321B1F}" destId="{3131C1B1-2C76-45CA-9BF1-283F18C59C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02193-CFBD-4170-A743-8E7B6E0098D5}">
      <dsp:nvSpPr>
        <dsp:cNvPr id="0" name=""/>
        <dsp:cNvSpPr/>
      </dsp:nvSpPr>
      <dsp:spPr>
        <a:xfrm rot="5400000">
          <a:off x="6131652" y="-3547785"/>
          <a:ext cx="1509033" cy="92526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теоретическими основами и инструментами объектно-ориентированного проектирования и программирования.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навыков создания и работы с базами данных.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в современных средах разработчика.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59866" y="397666"/>
        <a:ext cx="9178941" cy="1361703"/>
      </dsp:txXfrm>
    </dsp:sp>
    <dsp:sp modelId="{6FB977FB-0F6F-456C-9FE0-2BA91E2BAEEE}">
      <dsp:nvSpPr>
        <dsp:cNvPr id="0" name=""/>
        <dsp:cNvSpPr/>
      </dsp:nvSpPr>
      <dsp:spPr>
        <a:xfrm>
          <a:off x="0" y="475"/>
          <a:ext cx="2259211" cy="2156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программы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51" y="105726"/>
        <a:ext cx="2048709" cy="1945584"/>
      </dsp:txXfrm>
    </dsp:sp>
    <dsp:sp modelId="{86BFD769-1038-467A-96B3-FFB632DAB488}">
      <dsp:nvSpPr>
        <dsp:cNvPr id="0" name=""/>
        <dsp:cNvSpPr/>
      </dsp:nvSpPr>
      <dsp:spPr>
        <a:xfrm rot="5400000">
          <a:off x="5468261" y="-631446"/>
          <a:ext cx="2835814" cy="92526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проводить обследование прикладной области, моделировать прикладные и информационные процессы.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Развить навыки алгоритмизации, программирования, тестирования и документирования приложений, в том числе на основе объектного подхода с использованием визуального программирования.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общие понятия об информационных системах и информационных технологиях, изучить технологии обработки данных и получить практические навыки разработки пользовательского интерфейса.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квалифицированно использовать возможности баз данных; отработать навыки проектирования баз данных и написания взаимодействующих с ними приложений.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с основными терминами и понятиями в </a:t>
          </a:r>
          <a:r>
            <a:rPr lang="ru-RU" sz="17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low-code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подходе к разработке приложений.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59866" y="2715382"/>
        <a:ext cx="9114173" cy="2558948"/>
      </dsp:txXfrm>
    </dsp:sp>
    <dsp:sp modelId="{26975758-E07C-48BB-B5C0-4EAD17D45B5F}">
      <dsp:nvSpPr>
        <dsp:cNvPr id="0" name=""/>
        <dsp:cNvSpPr/>
      </dsp:nvSpPr>
      <dsp:spPr>
        <a:xfrm>
          <a:off x="0" y="2323679"/>
          <a:ext cx="2259211" cy="3342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программы</a:t>
          </a:r>
          <a:endParaRPr lang="ru-RU" sz="24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286" y="2433965"/>
        <a:ext cx="2038639" cy="3121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129172"/>
          <a:ext cx="10515600" cy="70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 на языках высокого уровня</a:t>
          </a: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163441"/>
        <a:ext cx="10447062" cy="633462"/>
      </dsp:txXfrm>
    </dsp:sp>
    <dsp:sp modelId="{C1070B7F-C447-41AF-B854-220AC1D64C23}">
      <dsp:nvSpPr>
        <dsp:cNvPr id="0" name=""/>
        <dsp:cNvSpPr/>
      </dsp:nvSpPr>
      <dsp:spPr>
        <a:xfrm>
          <a:off x="0" y="917572"/>
          <a:ext cx="10515600" cy="70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Объектно-ориентированное программирование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951841"/>
        <a:ext cx="10447062" cy="633462"/>
      </dsp:txXfrm>
    </dsp:sp>
    <dsp:sp modelId="{52E2048D-265E-43F7-93F2-7287B7204007}">
      <dsp:nvSpPr>
        <dsp:cNvPr id="0" name=""/>
        <dsp:cNvSpPr/>
      </dsp:nvSpPr>
      <dsp:spPr>
        <a:xfrm>
          <a:off x="0" y="1705972"/>
          <a:ext cx="10515600" cy="70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системы и технологии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1740241"/>
        <a:ext cx="10447062" cy="633462"/>
      </dsp:txXfrm>
    </dsp:sp>
    <dsp:sp modelId="{19E91DA0-587A-48C6-9321-C54F044CE6D4}">
      <dsp:nvSpPr>
        <dsp:cNvPr id="0" name=""/>
        <dsp:cNvSpPr/>
      </dsp:nvSpPr>
      <dsp:spPr>
        <a:xfrm>
          <a:off x="0" y="2494372"/>
          <a:ext cx="10515600" cy="70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Базы данных</a:t>
          </a: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2528641"/>
        <a:ext cx="10447062" cy="633462"/>
      </dsp:txXfrm>
    </dsp:sp>
    <dsp:sp modelId="{BD88F21D-4AA7-45B8-A0B2-7BE2139C2194}">
      <dsp:nvSpPr>
        <dsp:cNvPr id="0" name=""/>
        <dsp:cNvSpPr/>
      </dsp:nvSpPr>
      <dsp:spPr>
        <a:xfrm>
          <a:off x="0" y="3282772"/>
          <a:ext cx="10515600" cy="70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Высокоуровневые методы информатики и программирования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3317041"/>
        <a:ext cx="10447062" cy="633462"/>
      </dsp:txXfrm>
    </dsp:sp>
    <dsp:sp modelId="{AF98C5E3-93CF-4221-9E6C-C114201DD194}">
      <dsp:nvSpPr>
        <dsp:cNvPr id="0" name=""/>
        <dsp:cNvSpPr/>
      </dsp:nvSpPr>
      <dsp:spPr>
        <a:xfrm>
          <a:off x="0" y="4071172"/>
          <a:ext cx="10515600" cy="70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 low-code разработки мобильных приложений</a:t>
          </a:r>
          <a:endParaRPr lang="ru-RU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4105441"/>
        <a:ext cx="10447062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636ED-84F7-4905-AD65-EB0A65DD0D27}">
      <dsp:nvSpPr>
        <dsp:cNvPr id="0" name=""/>
        <dsp:cNvSpPr/>
      </dsp:nvSpPr>
      <dsp:spPr>
        <a:xfrm>
          <a:off x="13849" y="69"/>
          <a:ext cx="11374592" cy="2791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«Программирование на языках высокого уровня»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введение в понятийный аппарат: интегрированные среды разработчика, данные и алгоритмы, модульная структура приложений; концепция типов данных; основные алгоритмические конструкции языков программирования, программирование основных алгоритмов; принцип модульности при разработке приложений: функции, основные принципы модульности; конструируемые типы данных: массивы, указатели, структуры, строки текста – синтаксические правила описания и семантика; парадигма структурного программирования; инструменты отладки, правила тестирования приложений, документирование.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0" y="136320"/>
        <a:ext cx="11102090" cy="2518613"/>
      </dsp:txXfrm>
    </dsp:sp>
    <dsp:sp modelId="{92CDCDF6-ED0D-4DF8-82FA-B948F8E8BF01}">
      <dsp:nvSpPr>
        <dsp:cNvPr id="0" name=""/>
        <dsp:cNvSpPr/>
      </dsp:nvSpPr>
      <dsp:spPr>
        <a:xfrm>
          <a:off x="13849" y="2930740"/>
          <a:ext cx="11374592" cy="2791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«Объектно-ориентированное программирование»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теоретические основы объектно-ориентированного проектирования и программирования; инструменты и методы реализации объектной модели в языке программирования С++;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Net.Framework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 интегрированная компонента ОС; инструменты и методы визуального программирования; объектная модель среды программирования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Visual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Studio.Net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практическая разработка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Windows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приложений. В качестве языка изучения выбран язык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Visual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C++/CLI, в качестве среды разработчика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Microsoft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Visual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Studio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0" y="3066991"/>
        <a:ext cx="11102090" cy="2518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AF63-0C3E-4E3E-B480-0E15330CB504}">
      <dsp:nvSpPr>
        <dsp:cNvPr id="0" name=""/>
        <dsp:cNvSpPr/>
      </dsp:nvSpPr>
      <dsp:spPr>
        <a:xfrm>
          <a:off x="5414" y="62"/>
          <a:ext cx="11086662" cy="248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«Информационные системы и технологии»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общие понятия об информационных системах (ИС); фактографические ИС, документальные ИС, предметно-ориентированные ИС специального назначения; моделирование описания предметной области, модели данных, технологии обработки данных и их виды; понятие информационной технологии, классификация ИТ; объектно-ориентированные ИТ; технологии создания элементов интерфейса и элементов управления; интеграция информационных технологий.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489" y="121137"/>
        <a:ext cx="10844512" cy="2238090"/>
      </dsp:txXfrm>
    </dsp:sp>
    <dsp:sp modelId="{4E23FEEA-CA83-4FBC-ABBA-562505853677}">
      <dsp:nvSpPr>
        <dsp:cNvPr id="0" name=""/>
        <dsp:cNvSpPr/>
      </dsp:nvSpPr>
      <dsp:spPr>
        <a:xfrm>
          <a:off x="5414" y="2604315"/>
          <a:ext cx="11086662" cy="248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«Базы данных»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особенности реляционной модели и её влияние проектирование базы данных (БД), изобразительные средства, используемые в ER-моделировании; языки описания и манипулирования данными разных классов (QBE, SQL, элементы 4GL), технологии организации БД.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489" y="2725390"/>
        <a:ext cx="10844512" cy="2238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6070-C081-49BC-8489-24A4C82357AD}">
      <dsp:nvSpPr>
        <dsp:cNvPr id="0" name=""/>
        <dsp:cNvSpPr/>
      </dsp:nvSpPr>
      <dsp:spPr>
        <a:xfrm>
          <a:off x="5414" y="62"/>
          <a:ext cx="11086662" cy="248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«Высокоуровневые методы информатики и программирования» 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введение в синтаксис с-шарп; классы; модификаторы элементов; конструкторы, статические конструкторы; методы; свойства; инкапсуляция; вложенные классы; наследование; виртуальные функции, абстрактные функции и классы, изолированные классы; полиоморфизм.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489" y="121137"/>
        <a:ext cx="10844512" cy="2238090"/>
      </dsp:txXfrm>
    </dsp:sp>
    <dsp:sp modelId="{3131C1B1-2C76-45CA-9BF1-283F18C59C6E}">
      <dsp:nvSpPr>
        <dsp:cNvPr id="0" name=""/>
        <dsp:cNvSpPr/>
      </dsp:nvSpPr>
      <dsp:spPr>
        <a:xfrm>
          <a:off x="5414" y="2604315"/>
          <a:ext cx="11086662" cy="248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«Основы low-code разработки мобильных приложений» 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основы подхода low-code; базовые инструменты и кейсы их применения; границы применимости; архитектура мобильного приложения; описание бизнес требований; нативные и гибридные приложения; особенности и отличия мобильных приложений; этапы создания мобильного приложения с помощью low-code app </a:t>
          </a: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aker; разработка мобильных и web-приложений без написания кода.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489" y="2725390"/>
        <a:ext cx="10844512" cy="223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7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970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13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5931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282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117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486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1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6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1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3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1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0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33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2" y="1447800"/>
            <a:ext cx="10640291" cy="290252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«Средства программной разработки»</a:t>
            </a:r>
            <a:endParaRPr lang="ru-RU" sz="4000" i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4109" y="4904365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– кандидат технических наук, доцент, доцент кафедры «Цифровая экономика и информационные технологии» Прохорова Ирина Арнольдовна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месте проведения практики, предприятиях партнерах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83439"/>
              </p:ext>
            </p:extLst>
          </p:nvPr>
        </p:nvGraphicFramePr>
        <p:xfrm>
          <a:off x="838200" y="1870364"/>
          <a:ext cx="10515600" cy="4215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2891">
                  <a:extLst>
                    <a:ext uri="{9D8B030D-6E8A-4147-A177-3AD203B41FA5}">
                      <a16:colId xmlns:a16="http://schemas.microsoft.com/office/drawing/2014/main" val="4051426152"/>
                    </a:ext>
                  </a:extLst>
                </a:gridCol>
                <a:gridCol w="5742709">
                  <a:extLst>
                    <a:ext uri="{9D8B030D-6E8A-4147-A177-3AD203B41FA5}">
                      <a16:colId xmlns:a16="http://schemas.microsoft.com/office/drawing/2014/main" val="1719947573"/>
                    </a:ext>
                  </a:extLst>
                </a:gridCol>
              </a:tblGrid>
              <a:tr h="657117">
                <a:tc>
                  <a:txBody>
                    <a:bodyPr/>
                    <a:lstStyle/>
                    <a:p>
                      <a:pPr marL="14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прохождения практики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места прохождения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229635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"Лучшие практики"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512550"/>
                  </a:ext>
                </a:extLst>
              </a:tr>
              <a:tr h="657117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"Компьютерная компания"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454126,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Энтузиастов 28а, 1 этаж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7830340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963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268143"/>
            <a:ext cx="10889670" cy="160222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ИТ-специальность. Количество вакансий и размер заработной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(г. Челябинск)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10" y="2133599"/>
            <a:ext cx="11305308" cy="40433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‒ 455 вакансий; заработная плата от 40 000 руб. до 200 000 руб.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информационным системам ‒ 73 вакансии; заработная плата от 35 000 руб. до 75 000 руб.</a:t>
            </a:r>
          </a:p>
        </p:txBody>
      </p:sp>
    </p:spTree>
    <p:extLst>
      <p:ext uri="{BB962C8B-B14F-4D97-AF65-F5344CB8AC3E}">
        <p14:creationId xmlns:p14="http://schemas.microsoft.com/office/powerpoint/2010/main" val="11546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100586"/>
              </p:ext>
            </p:extLst>
          </p:nvPr>
        </p:nvGraphicFramePr>
        <p:xfrm>
          <a:off x="332510" y="983673"/>
          <a:ext cx="11513126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64908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398001" y="2504056"/>
            <a:ext cx="166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Прохорова Ирина Арнольдовна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5862389" y="2432483"/>
            <a:ext cx="195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Калашникова Надежда Вячеславовна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221673" y="3076215"/>
            <a:ext cx="11665527" cy="35046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 о привлечённых специалистах к реализации программы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85725" algn="l"/>
              </a:tabLst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Ирина Арнольдовна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к.т.н., доцент, доцент кафедры «Цифровая экономика и информационные технологии». Дополнительная квалификация: Практический курс анализа данных на платформе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Loginom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Информационная и вычислительная техника, Современные информационные технологии в профессиональной деятельности.</a:t>
            </a:r>
          </a:p>
          <a:p>
            <a:pPr algn="just">
              <a:tabLst>
                <a:tab pos="85725" algn="l"/>
              </a:tabLst>
            </a:pPr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 кафедры «Цифровая экономика и информационные технологии». Образование:  ЭВМ. Дополнительная квалификация: Прикладная информатика, информационные системы и технологии, 1С: Бухгалтерия для  преподавателей экономических дисциплин.</a:t>
            </a:r>
          </a:p>
          <a:p>
            <a:pPr algn="just">
              <a:tabLst>
                <a:tab pos="85725" algn="l"/>
              </a:tabLst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Калашникова Надежда Вячеславовна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«Цифровая экономика и информационные технологии». Образование: Прикладная информатика; Системы корпоративного управления (магистр); Информационные системы в экономике (квалификация: экономист). Дополнительная квалификация: Разработчик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и сайтов,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технологии, Параллельные вычислительные технологии, Компьютерные технологии: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Photosop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InDesign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 подготовки переводчика в сфере профессиональной коммуникации.</a:t>
            </a:r>
          </a:p>
          <a:p>
            <a:pPr algn="just">
              <a:tabLst>
                <a:tab pos="85725" algn="l"/>
              </a:tabLst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 Вячеслав Анатольевич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доцент, доцент кафедры «Цифровая экономика и информационные технологии». Образование:  ЭВМ. Дополнительная квалификация: Модели и технологии бизнес-аналитики с использованием аналитической платформы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Deductor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технологии, Прикладная информатика, информационные системы и технологии.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0591" r="8867" b="10619"/>
          <a:stretch>
            <a:fillRect/>
          </a:stretch>
        </p:blipFill>
        <p:spPr bwMode="auto">
          <a:xfrm>
            <a:off x="9120702" y="868394"/>
            <a:ext cx="1356374" cy="142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t="3838" r="4979" b="6772"/>
          <a:stretch>
            <a:fillRect/>
          </a:stretch>
        </p:blipFill>
        <p:spPr bwMode="auto">
          <a:xfrm>
            <a:off x="398001" y="858982"/>
            <a:ext cx="1322098" cy="14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3047423" y="2473278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Конова Елена Александровна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9120702" y="2405907"/>
            <a:ext cx="168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Конов Вячеслав Анатольевич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626" t="5660" r="8979"/>
          <a:stretch>
            <a:fillRect/>
          </a:stretch>
        </p:blipFill>
        <p:spPr bwMode="auto">
          <a:xfrm>
            <a:off x="6054436" y="854539"/>
            <a:ext cx="1357747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423" y="868394"/>
            <a:ext cx="1331190" cy="14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64908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1098941" y="25373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Montserrat" panose="00000500000000000000" pitchFamily="2" charset="-52"/>
              </a:rPr>
              <a:t>Сартасов</a:t>
            </a:r>
            <a:r>
              <a:rPr lang="ru-RU" sz="1200" dirty="0">
                <a:latin typeface="Montserrat" panose="00000500000000000000" pitchFamily="2" charset="-52"/>
              </a:rPr>
              <a:t> Евгений Михайлович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221673" y="3112807"/>
            <a:ext cx="11665527" cy="34681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 о привлечённых специалистах к реализации программы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85725" algn="l"/>
              </a:tabLst>
            </a:pP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Сартасов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Михайлович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к.т.н., доцент. Образование:  прикладная математика. Дополнительная квалификация: Прикладная информатика, информационные системы и технологии.</a:t>
            </a:r>
          </a:p>
          <a:p>
            <a:pPr algn="just">
              <a:tabLst>
                <a:tab pos="85725" algn="l"/>
              </a:tabLst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Аверьянова Светлана Сергеевна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«Цифровая экономика и информационные технологии». Образование: Прикладная информатика (управление). Дополнительная квалификация: Современные информационные технологии, Технологии и методы искусственного интеллекта, Разработка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и сайтов, Продвижение товаров и услуг: цифровой маркетинг и дизайн, Китайский язык и основы китайской культуры, Цифровая трансформация образовательной организации.</a:t>
            </a:r>
          </a:p>
          <a:p>
            <a:pPr algn="just">
              <a:tabLst>
                <a:tab pos="85725" algn="l"/>
              </a:tabLs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Лоскутов Алексей Михайлович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специалист по защите информации отдела информационных технологий ППК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Роскадастр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доцент, кандидат технических наук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по курсу: «Комплексное обеспечение информационной безопасности автоматизированных систем. Криптографические средства защиты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информации». </a:t>
            </a:r>
            <a:endParaRPr lang="ru-RU" sz="1000" i="1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4917416" y="2539235"/>
            <a:ext cx="19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Аверьянова Светлана Сергеевна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17445"/>
          <a:stretch>
            <a:fillRect/>
          </a:stretch>
        </p:blipFill>
        <p:spPr bwMode="auto">
          <a:xfrm>
            <a:off x="1247229" y="951655"/>
            <a:ext cx="1379825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r="980"/>
          <a:stretch>
            <a:fillRect/>
          </a:stretch>
        </p:blipFill>
        <p:spPr bwMode="auto">
          <a:xfrm>
            <a:off x="5033305" y="970889"/>
            <a:ext cx="1399887" cy="142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IMG_907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63" y="705810"/>
            <a:ext cx="1152525" cy="1714500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8728216" y="2539235"/>
            <a:ext cx="19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Лоскутов Алексей Михайлович</a:t>
            </a:r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718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1662545"/>
            <a:ext cx="10515600" cy="37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9 месяцев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 обучения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группах, очные занятия, ДОТ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17707"/>
              </p:ext>
            </p:extLst>
          </p:nvPr>
        </p:nvGraphicFramePr>
        <p:xfrm>
          <a:off x="838200" y="1274618"/>
          <a:ext cx="105156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9708" y="157308"/>
            <a:ext cx="10515600" cy="53541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дисциплин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001293"/>
              </p:ext>
            </p:extLst>
          </p:nvPr>
        </p:nvGraphicFramePr>
        <p:xfrm>
          <a:off x="401782" y="831275"/>
          <a:ext cx="11402291" cy="5721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6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855" y="378981"/>
            <a:ext cx="10515600" cy="67396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дисциплин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47898"/>
              </p:ext>
            </p:extLst>
          </p:nvPr>
        </p:nvGraphicFramePr>
        <p:xfrm>
          <a:off x="484909" y="1163783"/>
          <a:ext cx="11097491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0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855" y="378981"/>
            <a:ext cx="10515600" cy="67396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дисциплин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148464"/>
              </p:ext>
            </p:extLst>
          </p:nvPr>
        </p:nvGraphicFramePr>
        <p:xfrm>
          <a:off x="484909" y="1163783"/>
          <a:ext cx="11097491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4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750</TotalTime>
  <Words>1062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Montserrat</vt:lpstr>
      <vt:lpstr>Times New Roman</vt:lpstr>
      <vt:lpstr>Wingdings 3</vt:lpstr>
      <vt:lpstr>Ион</vt:lpstr>
      <vt:lpstr>ДОПОЛНИТЕЛЬНАЯ ПРОФЕССИОНАЛЬНАЯ ПРОГРАММА  ПЕРЕПОДГОТОВКИ «Средства программной разработки»</vt:lpstr>
      <vt:lpstr>Описание программы</vt:lpstr>
      <vt:lpstr>Команда программы</vt:lpstr>
      <vt:lpstr>Команда программы</vt:lpstr>
      <vt:lpstr>Презентация PowerPoint</vt:lpstr>
      <vt:lpstr>Структура программы</vt:lpstr>
      <vt:lpstr>Краткое описание дисциплин</vt:lpstr>
      <vt:lpstr>Краткое описание дисциплин</vt:lpstr>
      <vt:lpstr>Краткое описание дисциплин</vt:lpstr>
      <vt:lpstr>Информация о месте проведения практики, предприятиях партнерах</vt:lpstr>
      <vt:lpstr>Будущая ИТ-специальность. Количество вакансий и размер заработной платы (г. Челябинск)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Ирина</cp:lastModifiedBy>
  <cp:revision>51</cp:revision>
  <dcterms:created xsi:type="dcterms:W3CDTF">2022-07-15T12:15:03Z</dcterms:created>
  <dcterms:modified xsi:type="dcterms:W3CDTF">2023-09-04T11:20:51Z</dcterms:modified>
</cp:coreProperties>
</file>