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4" r:id="rId2"/>
    <p:sldId id="1007" r:id="rId3"/>
    <p:sldId id="1006" r:id="rId4"/>
    <p:sldId id="100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6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451C6-6121-056D-2501-B5E4C4821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3F48BB-E13D-C928-C5DC-1D656C569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91B90-9715-542E-CDC7-BF865723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24F03-75F8-4F14-93F2-7553BE4C9D45}" type="datetime1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BA755-6618-043F-A7EE-E621B161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0AD5A-B601-EB16-E15B-A29FD9E2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4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ADDA7-D9D8-D719-330C-0EDF2B79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A26417-CEF6-95B7-2148-8EAAF7F46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C5BE0C-0F52-F600-0FD0-FA0D5274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5DE5-F405-4389-AE0D-FE71A01636A2}" type="datetime1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E60313-99DF-840E-75F5-2B7F0E2A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6B87F-76E7-7C90-8D59-FA4E9A84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4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0A744E-A71D-FEB6-C520-FBEDAF9E7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B2C76B-21C5-9CBB-853A-2C19AE9E8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8C59B5-33FA-66E6-A7DF-56495939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8D7-448C-4E01-AA60-287119BD8D0B}" type="datetime1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3A01B7-85C9-7434-9CEC-6EAD3711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F9CD5-77FF-5907-9F76-59929ACE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 userDrawn="1"/>
        </p:nvSpPr>
        <p:spPr bwMode="auto">
          <a:xfrm>
            <a:off x="10523205" y="64796"/>
            <a:ext cx="863359" cy="15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80" tIns="47290" rIns="94580" bIns="4729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 altLang="ru-RU" sz="400" dirty="0">
              <a:latin typeface="Calibri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2"/>
            <a:ext cx="579192" cy="354203"/>
          </a:xfrm>
        </p:spPr>
        <p:txBody>
          <a:bodyPr lIns="80133" tIns="40067" rIns="80133" bIns="40067"/>
          <a:lstStyle>
            <a:lvl1pPr>
              <a:defRPr b="1" smtClean="0"/>
            </a:lvl1pPr>
          </a:lstStyle>
          <a:p>
            <a:pPr>
              <a:defRPr/>
            </a:pPr>
            <a:fld id="{BAFFF697-9E53-40DB-AE92-38A9EACF90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342008"/>
      </p:ext>
    </p:extLst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CD89D-716F-12EA-154E-1AAE5E1A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6E3B7-BDEE-4004-4520-6EC3E4440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80B75-159B-43CD-3661-537E26B6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97D0-C004-49B0-A20F-F8122EF90343}" type="datetime1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3B7CD-3F8B-8931-34AA-517B9728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F7ECD-3BD7-681B-70FA-C07E3EF0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3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28930-D4DB-8A83-8DD9-B22446CB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B9BD2C-976D-9081-19A2-D687D9BD8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A96FA4-A6C9-FA4F-1B1C-B9D817E8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0BA3-23EA-4D67-AA33-5D224752D20C}" type="datetime1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8B2D0-A2A5-7DED-D3E5-071A5DB6F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6F6FA-D90A-96AF-1716-700AC935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0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C7535-B790-84A7-5B84-7AB59DFC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90AC5-DE43-9B3E-0FB6-BD97551D2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3BE640-2099-10A9-E60F-020223BF1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86D06-73FF-B896-D844-41C528D9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09556-A09C-4FC2-B713-0F9692F0C9C3}" type="datetime1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0E2079-EA0E-EA2E-D6CC-F5C4D3B8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47294D-AC47-9DAD-C77A-63D29846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CF8C0-0131-29A5-21A7-F0EA7A9B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C03B18-C90D-67E4-8FBF-8F5C2E24A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1C77ED-7D6B-0EF5-5632-FADD489EE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E0C491-4CCB-3BB9-AD6C-110DFD09C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ADE155-2709-5F62-BC46-4B47BA423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3EF3E10-A9E0-B953-DE66-D3F46B39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7DDE-8D4C-4FA2-AF05-2C1B94DCD7EA}" type="datetime1">
              <a:rPr lang="ru-RU" smtClean="0"/>
              <a:t>05.09.2023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1A8909-A202-DEBE-72CE-242F51B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28B8EC-4DDA-0B76-4327-8A8AEBE7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7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596DE-746B-9DF3-E19E-F85F2EF5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5BBB70-602A-7992-EA5E-8F7980FD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69D2-46D7-405C-9028-13F5E8743DCF}" type="datetime1">
              <a:rPr lang="ru-RU" smtClean="0"/>
              <a:t>05.09.2023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718518-0A48-AD67-8699-C21E6533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12A6DB-1170-3318-7F85-6E2DE81F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37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921369-C263-B47C-0BAF-17E3CD72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2B9-B8CE-4258-B84C-27400D5F95FB}" type="datetime1">
              <a:rPr lang="ru-RU" smtClean="0"/>
              <a:t>05.09.2023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11D04-3F2B-FCF1-61A0-6FA30E6A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070C83-6D31-05EE-97EB-E9BE15EB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6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88D93-2EEE-E863-2B6B-DD6A28B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8A11C-E3EA-1903-7E18-3766A5955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0E8874-2022-36C1-47A7-FD637D41A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99D5D0-88D1-D694-31E4-0B2C8DF6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37F-FBED-42C0-93F5-5E67B2F42724}" type="datetime1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A58FDE-EC83-0956-F46A-A3A37B68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EA1F75-62C6-4E4D-395E-B2CFDA96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56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BDE42-DB2B-15DB-53EF-98D0BF57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5079BC-A06A-9937-8A4B-E87B3076EE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BA4DFC-6FDD-7987-4DA1-298755BA5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2B7390-A631-C716-5FE4-464B0704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5D88-B6A6-4C2F-BEB0-33DE3023AF4C}" type="datetime1">
              <a:rPr lang="ru-RU" smtClean="0"/>
              <a:t>05.09.2023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39C32-5340-6A73-6F2C-5F8F177A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456F9B-3919-EC43-0388-DB860975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93D0A-323E-8883-4031-5B8366D6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C2E119-2D23-74EE-39E2-E5446F9D0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7040E-2D7E-13D5-C1F5-B91CF44E4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58-8F58-4D1B-BB5A-FDE92D80F1D8}" type="datetime1">
              <a:rPr lang="ru-RU" smtClean="0"/>
              <a:t>05.09.2023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D35A0-BD8C-BC4F-061A-BE60C3DDA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809940-FD1F-A0A1-6CEB-95C36947F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88A2-F1AF-4C90-B6E5-DA93EE1E3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2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16524" y="1784368"/>
            <a:ext cx="100091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7907" tIns="53952" rIns="107907" bIns="53952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Кафедра «Экономика промышленности и управление проектами»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4400" y="2591252"/>
            <a:ext cx="9895974" cy="170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>
            <a:normAutofit fontScale="250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b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b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b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lang="ru-RU" sz="1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Стандарты и методики </a:t>
            </a:r>
            <a:endParaRPr lang="en-US" sz="1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бизнес-моделирования и проектного управления</a:t>
            </a:r>
          </a:p>
        </p:txBody>
      </p:sp>
      <p:pic>
        <p:nvPicPr>
          <p:cNvPr id="7" name="Picture 2" descr="&amp;YUcy;&amp;zhcy;&amp;ncy;&amp;ocy;-&amp;Ucy;&amp;rcy;&amp;acy;&amp;lcy;&amp;softcy;&amp;scy;&amp;kcy;&amp;icy;&amp;jcy; &amp;gcy;&amp;ocy;&amp;scy;&amp;ucy;&amp;dcy;&amp;acy;&amp;rcy;&amp;scy;&amp;tcy;&amp;vcy;&amp;iecy;&amp;ncy;&amp;ncy;&amp;ycy;&amp;jcy; &amp;ucy;&amp;ncy;&amp;icy;&amp;vcy;&amp;iecy;&amp;rcy;&amp;scy;&amp;icy;&amp;tcy;&amp;iecy;&amp;tcy; (&amp;ncy;&amp;acy;&amp;tscy;&amp;icy;&amp;ocy;&amp;ncy;&amp;acy;&amp;lcy;&amp;softcy;&amp;ncy;&amp;ycy;&amp;jcy; &amp;icy;&amp;scy;&amp;scy;&amp;lcy;&amp;iecy;&amp;dcy;&amp;ocy;&amp;vcy;&amp;acy;&amp;tcy;&amp;iecy;&amp;lcy;&amp;softcy;&amp;scy;&amp;kcy;&amp;icy;&amp;jcy; &amp;ucy;&amp;ncy;&amp;icy;&amp;vcy;&amp;iecy;&amp;rcy;&amp;scy;&amp;icy;&amp;tcy;&amp;iecy;&amp;t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05" y="240071"/>
            <a:ext cx="7200800" cy="909103"/>
          </a:xfrm>
          <a:prstGeom prst="rect">
            <a:avLst/>
          </a:prstGeom>
          <a:noFill/>
        </p:spPr>
      </p:pic>
      <p:pic>
        <p:nvPicPr>
          <p:cNvPr id="8" name="Picture 3" descr="C:\Documents and Settings\Наталья\Мои документы\Google Диск\для кафедры\70 лет кафедры\logo_2019\2\logotype_110155_138813\color_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8306" y="1491523"/>
            <a:ext cx="1224136" cy="1292651"/>
          </a:xfrm>
          <a:prstGeom prst="rect">
            <a:avLst/>
          </a:prstGeom>
          <a:noFill/>
        </p:spPr>
      </p:pic>
      <p:sp>
        <p:nvSpPr>
          <p:cNvPr id="9" name="Заголовок 4"/>
          <p:cNvSpPr txBox="1"/>
          <p:nvPr/>
        </p:nvSpPr>
        <p:spPr>
          <a:xfrm>
            <a:off x="2495600" y="5589240"/>
            <a:ext cx="9217023" cy="57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lnSpc>
                <a:spcPct val="90000"/>
              </a:lnSpc>
              <a:defRPr sz="31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 программы -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 Light"/>
                <a:sym typeface="Calibri Light"/>
              </a:rPr>
              <a:t>Дзензелюк Наталья Сергеевна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 Light"/>
                <a:sym typeface="Calibri Light"/>
              </a:rPr>
              <a:t>,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 Light"/>
                <a:sym typeface="Calibri Light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 Light"/>
                <a:sym typeface="Calibri Light"/>
              </a:rPr>
              <a:t>к.э.н., доцент, зав. кафедрой экономики промышленности и управления проектами ФГАОУ ВО «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 Light"/>
                <a:sym typeface="Calibri Light"/>
              </a:rPr>
              <a:t>ЮУрГУ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 Light"/>
                <a:sym typeface="Calibri Light"/>
              </a:rPr>
              <a:t> (НИУ)»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 Light"/>
              <a:sym typeface="Calibri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B02DB6-E801-7CB4-8626-2FB83EB2F86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9169" r="20281" b="71803"/>
          <a:stretch/>
        </p:blipFill>
        <p:spPr>
          <a:xfrm>
            <a:off x="7918286" y="239344"/>
            <a:ext cx="1869273" cy="8914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C6F9A6-87CD-2F9D-CDB9-1F8FDDE8E7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474" y="407871"/>
            <a:ext cx="1999800" cy="5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35618"/>
      </p:ext>
    </p:extLst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B02DB6-E801-7CB4-8626-2FB83EB2F86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9169" r="20281" b="71803"/>
          <a:stretch/>
        </p:blipFill>
        <p:spPr>
          <a:xfrm>
            <a:off x="7918286" y="239344"/>
            <a:ext cx="1869273" cy="8914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C6F9A6-87CD-2F9D-CDB9-1F8FDDE8E78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474" y="407871"/>
            <a:ext cx="1999800" cy="5991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AB5738-9441-3FBA-D3E2-405D48C6EE4B}"/>
              </a:ext>
            </a:extLst>
          </p:cNvPr>
          <p:cNvSpPr txBox="1"/>
          <p:nvPr/>
        </p:nvSpPr>
        <p:spPr>
          <a:xfrm>
            <a:off x="169913" y="486226"/>
            <a:ext cx="77483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Целью освоения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является ознакомление с базовыми понятиями бизнес-моделирования и проектного управления, с основными стандартами и методиками, применяемыми в управлении проектами и процессами.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2BDD48-8118-1845-9DDD-B780892A142E}"/>
              </a:ext>
            </a:extLst>
          </p:cNvPr>
          <p:cNvSpPr txBox="1"/>
          <p:nvPr/>
        </p:nvSpPr>
        <p:spPr>
          <a:xfrm>
            <a:off x="5136543" y="2925337"/>
            <a:ext cx="671686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Часть 2. Стандарты и методики проектного управления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dirty="0">
              <a:effectLst/>
            </a:endParaRPr>
          </a:p>
          <a:p>
            <a:pPr marL="13144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Основные принципы управления проектами (20 ч)</a:t>
            </a:r>
          </a:p>
          <a:p>
            <a:pPr marL="13144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Управление проектами на основе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PMBoK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Guide (20ч)</a:t>
            </a:r>
          </a:p>
          <a:p>
            <a:pPr marL="13144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Управление жизненным циклом продукта / услуги (12 ч)</a:t>
            </a:r>
          </a:p>
          <a:p>
            <a:pPr marL="13144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Гибкие методологии управления проектами: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Agile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/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Scrum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(20 ч)</a:t>
            </a:r>
          </a:p>
          <a:p>
            <a:pPr marL="13144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LEAN-подход в проектах по повышению эффективности производства (16)</a:t>
            </a:r>
          </a:p>
          <a:p>
            <a:pPr marL="13144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KANBAN – как инструмент управления потоками работ в проекте (16)</a:t>
            </a:r>
          </a:p>
          <a:p>
            <a:pPr marL="131445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Практикум по решению задач в различных предметных областях (16 часов);</a:t>
            </a:r>
          </a:p>
          <a:p>
            <a:pPr marL="131445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Подготовка к сдаче итогового аттестационного экзамена (10 часов).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EC4421-E3C6-84EB-0E5F-1EA030324CCF}"/>
              </a:ext>
            </a:extLst>
          </p:cNvPr>
          <p:cNvSpPr txBox="1"/>
          <p:nvPr/>
        </p:nvSpPr>
        <p:spPr>
          <a:xfrm>
            <a:off x="169913" y="3071549"/>
            <a:ext cx="49666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Структура программы:</a:t>
            </a:r>
            <a:endParaRPr lang="ru-RU" b="1" dirty="0">
              <a:effectLst/>
            </a:endParaRPr>
          </a:p>
          <a:p>
            <a:pPr marL="360045"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Часть 1. Стандарты и методики бизнес-моделирование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b="0" dirty="0">
              <a:effectLst/>
            </a:endParaRPr>
          </a:p>
          <a:p>
            <a:pPr marL="13144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Функциональный и процессный подходы к управлению организацией (20ч)</a:t>
            </a:r>
          </a:p>
          <a:p>
            <a:pPr marL="13144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Основные понятия процессного подхода (20ч)</a:t>
            </a:r>
          </a:p>
          <a:p>
            <a:pPr marL="13144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Анализ бизнес-процессов (20ч)</a:t>
            </a:r>
          </a:p>
          <a:p>
            <a:pPr marL="13144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Моделирование бизнес-процессов. Базовые положения (20 ч)</a:t>
            </a:r>
          </a:p>
          <a:p>
            <a:pPr marL="13144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Моделирование в методологии SADT и IDEF (20 ч)</a:t>
            </a:r>
          </a:p>
          <a:p>
            <a:pPr marL="131445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Моделирование в методологии BPM (20 ч)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1785FC-2CA8-3E23-905F-56EF888F2387}"/>
              </a:ext>
            </a:extLst>
          </p:cNvPr>
          <p:cNvSpPr txBox="1"/>
          <p:nvPr/>
        </p:nvSpPr>
        <p:spPr>
          <a:xfrm>
            <a:off x="264381" y="1745656"/>
            <a:ext cx="11471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рамках переподготовки будут изучены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следующие темы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функциональный, проектный и процессный подходы к управлению организацией, основные понятия процессного и проектного подхода, анализ бизнес-процессов, базовые положения моделирования бизнес-процессов, моделирование в методологии SADT, IDEF, BPM. Программа реализуется в смешанном формате (ДОТ плюс очные занятия)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646520"/>
      </p:ext>
    </p:extLst>
  </p:cSld>
  <p:clrMapOvr>
    <a:masterClrMapping/>
  </p:clrMapOvr>
  <p:transition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D861-6FD6-19EB-8CE3-C133C013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182" y="2513088"/>
            <a:ext cx="4471221" cy="554646"/>
          </a:xfrm>
        </p:spPr>
        <p:txBody>
          <a:bodyPr>
            <a:normAutofit/>
          </a:bodyPr>
          <a:lstStyle/>
          <a:p>
            <a:pPr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КОМАНДА ПРОГРАММЫ</a:t>
            </a:r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A23D75B7-783A-6654-1477-4F95C83C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369" y="631995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C1AF-7F76-419A-932E-65E61A8A8F21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F0BBC4-6B2D-C7C7-32BF-08A78FD29DC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23" y="573119"/>
            <a:ext cx="1999800" cy="5991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1D8D79-6F42-93BB-E525-A550790F838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9169" r="20281" b="71803"/>
          <a:stretch/>
        </p:blipFill>
        <p:spPr>
          <a:xfrm>
            <a:off x="7934550" y="426953"/>
            <a:ext cx="1869273" cy="8914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0D96EE-B52D-B840-BB26-7A45173AABE0}"/>
              </a:ext>
            </a:extLst>
          </p:cNvPr>
          <p:cNvSpPr txBox="1"/>
          <p:nvPr/>
        </p:nvSpPr>
        <p:spPr>
          <a:xfrm>
            <a:off x="385193" y="3773879"/>
            <a:ext cx="2080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Дзензелюк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Наталья Сергеевна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руководитель ДПП,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зав. кафедрой ЭПиУП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сертификат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IPMA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 сертификат ПМ Стандарт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A51988-5053-CFA5-A83A-57F186B91CCA}"/>
              </a:ext>
            </a:extLst>
          </p:cNvPr>
          <p:cNvSpPr txBox="1"/>
          <p:nvPr/>
        </p:nvSpPr>
        <p:spPr>
          <a:xfrm>
            <a:off x="2463487" y="3717368"/>
            <a:ext cx="2117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Короленко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Александр Николаевич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Директор ЦДО «Школа бизнеса»,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бизнес-тренер,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сертификат ПМ Стандарт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A80877-9BBA-AEA8-4D9B-6BAA4854A420}"/>
              </a:ext>
            </a:extLst>
          </p:cNvPr>
          <p:cNvSpPr txBox="1"/>
          <p:nvPr/>
        </p:nvSpPr>
        <p:spPr>
          <a:xfrm>
            <a:off x="4516811" y="3686737"/>
            <a:ext cx="174181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Правдина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Наталья Викторовна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заместитель директора ВШЭУ, сертификат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IPMA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сертификат ПМ Стандарт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7B0C42-9A55-36A5-7E0F-84D6700A6F62}"/>
              </a:ext>
            </a:extLst>
          </p:cNvPr>
          <p:cNvSpPr txBox="1"/>
          <p:nvPr/>
        </p:nvSpPr>
        <p:spPr>
          <a:xfrm>
            <a:off x="9564535" y="5418703"/>
            <a:ext cx="218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Галямов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Сергей Николаевич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ООО «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Аспро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», исполнительный директор</a:t>
            </a:r>
          </a:p>
        </p:txBody>
      </p:sp>
      <p:pic>
        <p:nvPicPr>
          <p:cNvPr id="14" name="Рисунок 13" descr="Изображение выглядит как одежда, человек, желтый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60D32CF4-EC66-24E3-8D92-99664DE2E9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-1157" r="5916" b="29026"/>
          <a:stretch/>
        </p:blipFill>
        <p:spPr>
          <a:xfrm>
            <a:off x="4581480" y="2260554"/>
            <a:ext cx="1069781" cy="142618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еловек, мужчина, носит, пиджак&#10;&#10;Автоматически созданное описание">
            <a:extLst>
              <a:ext uri="{FF2B5EF4-FFF2-40B4-BE49-F238E27FC236}">
                <a16:creationId xmlns:a16="http://schemas.microsoft.com/office/drawing/2014/main" id="{CDA7CAD6-4DF4-2620-0E5B-319FD700F0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" b="37349"/>
          <a:stretch/>
        </p:blipFill>
        <p:spPr>
          <a:xfrm>
            <a:off x="2411685" y="2256237"/>
            <a:ext cx="1382874" cy="14328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F13DCC-37A2-C0CC-FF08-D3766904C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834" y="4262417"/>
            <a:ext cx="1325563" cy="13255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081B4B-967D-BF6B-006E-FE5187BCBFD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744" t="17094" r="12425" b="42972"/>
          <a:stretch/>
        </p:blipFill>
        <p:spPr>
          <a:xfrm>
            <a:off x="9284369" y="4093140"/>
            <a:ext cx="1256789" cy="132556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еловек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A6D0208-E290-F90B-1280-3A39DDF10C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3" y="2252370"/>
            <a:ext cx="1352246" cy="14495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7A5D72-91EA-5A69-50DB-10D999DA3006}"/>
              </a:ext>
            </a:extLst>
          </p:cNvPr>
          <p:cNvSpPr txBox="1"/>
          <p:nvPr/>
        </p:nvSpPr>
        <p:spPr>
          <a:xfrm>
            <a:off x="6792787" y="5587980"/>
            <a:ext cx="236923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</a:rPr>
              <a:t>Камышев Максим Владимирович</a:t>
            </a:r>
          </a:p>
          <a:p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</a:rPr>
              <a:t>ООО «</a:t>
            </a:r>
            <a:r>
              <a:rPr lang="ru-RU" sz="1100" dirty="0" err="1">
                <a:solidFill>
                  <a:prstClr val="black"/>
                </a:solidFill>
                <a:latin typeface="Montserrat" panose="00000500000000000000" pitchFamily="2" charset="-52"/>
              </a:rPr>
              <a:t>Аспро</a:t>
            </a:r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</a:rPr>
              <a:t>», </a:t>
            </a:r>
            <a:r>
              <a:rPr lang="en-US" sz="1100" dirty="0">
                <a:solidFill>
                  <a:prstClr val="black"/>
                </a:solidFill>
                <a:latin typeface="Montserrat" panose="00000500000000000000" pitchFamily="2" charset="-52"/>
              </a:rPr>
              <a:t>SaaS -</a:t>
            </a:r>
            <a:r>
              <a:rPr lang="ru-RU" sz="1100" dirty="0">
                <a:solidFill>
                  <a:prstClr val="black"/>
                </a:solidFill>
                <a:latin typeface="Montserrat" panose="00000500000000000000" pitchFamily="2" charset="-52"/>
              </a:rPr>
              <a:t>директор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1317D6E-9D79-CDD4-1B86-46AC93FC857C}"/>
              </a:ext>
            </a:extLst>
          </p:cNvPr>
          <p:cNvSpPr txBox="1">
            <a:spLocks/>
          </p:cNvSpPr>
          <p:nvPr/>
        </p:nvSpPr>
        <p:spPr>
          <a:xfrm>
            <a:off x="222070" y="257933"/>
            <a:ext cx="7842068" cy="992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«Стандарты и методики </a:t>
            </a:r>
            <a:endParaRPr lang="en-US" sz="9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бизнес-моделирования и проектного управления»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defRPr/>
            </a:pPr>
            <a:endParaRPr lang="ru-RU" sz="37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94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ED770B1-6A85-6C5B-140E-796DDD2B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198" y="4296445"/>
            <a:ext cx="2495898" cy="59563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0FC2E54-9D86-F9DF-AE87-60DF3C836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709"/>
          <a:stretch/>
        </p:blipFill>
        <p:spPr>
          <a:xfrm>
            <a:off x="8771211" y="1581230"/>
            <a:ext cx="2987848" cy="3306639"/>
          </a:xfrm>
          <a:prstGeom prst="rect">
            <a:avLst/>
          </a:prstGeom>
          <a:effectLst>
            <a:reflection blurRad="88900" stA="87000" endPos="65000" dist="50800" dir="5400000" sy="-100000" algn="bl" rotWithShape="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070C0D-604C-0C93-A0B5-776795894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70" y="3663452"/>
            <a:ext cx="3724072" cy="1596030"/>
          </a:xfrm>
          <a:prstGeom prst="rect">
            <a:avLst/>
          </a:prstGeom>
        </p:spPr>
      </p:pic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A23D75B7-783A-6654-1477-4F95C83C8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4369" y="631995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C1AF-7F76-419A-932E-65E61A8A8F21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F0BBC4-6B2D-C7C7-32BF-08A78FD29DC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23" y="573119"/>
            <a:ext cx="1999800" cy="5991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1D8D79-6F42-93BB-E525-A550790F838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9169" r="20281" b="71803"/>
          <a:stretch/>
        </p:blipFill>
        <p:spPr>
          <a:xfrm>
            <a:off x="7934550" y="426953"/>
            <a:ext cx="1869273" cy="891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102A28-B42C-E84C-7638-3402DFEFB99D}"/>
              </a:ext>
            </a:extLst>
          </p:cNvPr>
          <p:cNvSpPr txBox="1"/>
          <p:nvPr/>
        </p:nvSpPr>
        <p:spPr>
          <a:xfrm>
            <a:off x="319014" y="3317953"/>
            <a:ext cx="56226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ПАРТНЕР ПРОГРАММЫ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(практики, трудоустройство)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DDDCC-B3EE-DD68-9A63-3AD399D219DD}"/>
              </a:ext>
            </a:extLst>
          </p:cNvPr>
          <p:cNvSpPr txBox="1"/>
          <p:nvPr/>
        </p:nvSpPr>
        <p:spPr>
          <a:xfrm>
            <a:off x="319014" y="622590"/>
            <a:ext cx="73121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По итогам прохождения программы слушатель овладевает </a:t>
            </a:r>
            <a:r>
              <a:rPr lang="ru-RU" sz="1400" b="1" dirty="0">
                <a:solidFill>
                  <a:prstClr val="black"/>
                </a:solidFill>
                <a:latin typeface="Montserrat" panose="00000500000000000000" pitchFamily="2" charset="-52"/>
              </a:rPr>
              <a:t>новой квалификацией </a:t>
            </a:r>
          </a:p>
          <a:p>
            <a:r>
              <a:rPr lang="ru-RU" sz="1400" b="1" dirty="0">
                <a:solidFill>
                  <a:prstClr val="black"/>
                </a:solidFill>
                <a:latin typeface="Montserrat" panose="00000500000000000000" pitchFamily="2" charset="-52"/>
              </a:rPr>
              <a:t>«Менеджер по информационным технологиям», </a:t>
            </a:r>
            <a:r>
              <a:rPr 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узнает и знакомится на практике с :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768B761-62B2-CC8A-637E-4E0BA13AC764}"/>
              </a:ext>
            </a:extLst>
          </p:cNvPr>
          <p:cNvSpPr txBox="1"/>
          <p:nvPr/>
        </p:nvSpPr>
        <p:spPr>
          <a:xfrm>
            <a:off x="319014" y="5562790"/>
            <a:ext cx="55511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i="0" dirty="0">
                <a:effectLst/>
                <a:latin typeface="Montserrat" panose="00000500000000000000" pitchFamily="2" charset="-52"/>
              </a:rPr>
              <a:t>АСПРО</a:t>
            </a:r>
            <a:r>
              <a:rPr lang="ru-RU" sz="1400" b="0" i="0" dirty="0">
                <a:effectLst/>
                <a:latin typeface="Montserrat" panose="00000500000000000000" pitchFamily="2" charset="-52"/>
              </a:rPr>
              <a:t> — разработчик программного обеспечения</a:t>
            </a:r>
            <a:r>
              <a:rPr lang="ru-RU" sz="1400" dirty="0">
                <a:latin typeface="Montserrat" panose="00000500000000000000" pitchFamily="2" charset="-52"/>
              </a:rPr>
              <a:t>: </a:t>
            </a:r>
            <a:r>
              <a:rPr lang="ru-RU" sz="1400" b="0" i="0" dirty="0">
                <a:effectLst/>
                <a:latin typeface="Montserrat" panose="00000500000000000000" pitchFamily="2" charset="-52"/>
              </a:rPr>
              <a:t>облачные системы, платформы и готовые решения для бизнеса. Основана в 2010 году</a:t>
            </a:r>
            <a:endParaRPr lang="ru-RU" sz="1400" dirty="0">
              <a:latin typeface="Montserrat" panose="00000500000000000000" pitchFamily="2" charset="-52"/>
            </a:endParaRPr>
          </a:p>
          <a:p>
            <a:pPr algn="l"/>
            <a:r>
              <a:rPr lang="ru-RU" sz="1400" dirty="0">
                <a:latin typeface="Montserrat" panose="00000500000000000000" pitchFamily="2" charset="-52"/>
              </a:rPr>
              <a:t>Б</a:t>
            </a:r>
            <a:r>
              <a:rPr lang="ru-RU" sz="1400" b="0" i="0" dirty="0">
                <a:effectLst/>
                <a:latin typeface="Montserrat" panose="00000500000000000000" pitchFamily="2" charset="-52"/>
              </a:rPr>
              <a:t>олее чем 50 000 в 100+ странах мира. 70+ сотрудников.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C36E6E-D347-70E0-7D2C-1E38A2A50255}"/>
              </a:ext>
            </a:extLst>
          </p:cNvPr>
          <p:cNvSpPr txBox="1"/>
          <p:nvPr/>
        </p:nvSpPr>
        <p:spPr>
          <a:xfrm>
            <a:off x="354080" y="1647247"/>
            <a:ext cx="68657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- особенностями организации управления процессами и проектами на предприятии;</a:t>
            </a:r>
          </a:p>
          <a:p>
            <a:r>
              <a:rPr 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- регламентами по управлению процессами и проектами, использующиеся на предприятии;</a:t>
            </a:r>
          </a:p>
          <a:p>
            <a:r>
              <a:rPr lang="ru-RU" sz="1400" dirty="0">
                <a:solidFill>
                  <a:prstClr val="black"/>
                </a:solidFill>
                <a:latin typeface="Montserrat" panose="00000500000000000000" pitchFamily="2" charset="-52"/>
              </a:rPr>
              <a:t>- особенностями организации внедрения программных комплексов по управлению проектами и процессами на предприятии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527592F-8BD6-9BDE-1EA2-1F961266BF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3422"/>
          <a:stretch/>
        </p:blipFill>
        <p:spPr>
          <a:xfrm>
            <a:off x="6352270" y="2763807"/>
            <a:ext cx="2929449" cy="107558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51C6015-980C-1602-9E87-866CA2F0E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7250" y="5078082"/>
            <a:ext cx="2401396" cy="105165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B052D59-9F01-ECAD-8E73-21558A0455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2681" y="3942227"/>
            <a:ext cx="3145127" cy="9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5855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453</Words>
  <Application>Microsoft Office PowerPoint</Application>
  <PresentationFormat>Широкоэкранный</PresentationFormat>
  <Paragraphs>56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Montserrat</vt:lpstr>
      <vt:lpstr>Times New Roman</vt:lpstr>
      <vt:lpstr>1_Тема Office</vt:lpstr>
      <vt:lpstr>Презентация PowerPoint</vt:lpstr>
      <vt:lpstr>Презентация PowerPoint</vt:lpstr>
      <vt:lpstr>КОМАНДА ПРОГРАММЫ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ПРОГРАММЫ</dc:title>
  <dc:creator>Aleksei D</dc:creator>
  <cp:lastModifiedBy>Aleksei D</cp:lastModifiedBy>
  <cp:revision>12</cp:revision>
  <dcterms:created xsi:type="dcterms:W3CDTF">2023-09-04T12:28:35Z</dcterms:created>
  <dcterms:modified xsi:type="dcterms:W3CDTF">2023-09-05T16:52:30Z</dcterms:modified>
</cp:coreProperties>
</file>