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4CB10-2220-4595-8AC2-B8BE5BFFB88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B97A0A-0601-4D36-B31F-61F8F8D17824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Архитектура платформы 1С:Предприятие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5C0D7B73-D89B-4FBB-A097-2A8FD05781D4}" type="parTrans" cxnId="{91CBCF37-0C4B-4AE4-9E94-1FE9EB60DDD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A90A315E-802E-44E1-A289-69928FD639A7}" type="sibTrans" cxnId="{91CBCF37-0C4B-4AE4-9E94-1FE9EB60DDD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8EC07945-DFC3-4979-9551-D478322F37F9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Типовая конфигурация 1СБухгалтерия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6FB6C0FD-D05A-4AA4-AC4C-E9167F96DBD8}" type="parTrans" cxnId="{C8A3F361-95E6-49F8-B311-CDB494DB84A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19F90087-B75D-422E-81EA-DB0DA84C8704}" type="sibTrans" cxnId="{C8A3F361-95E6-49F8-B311-CDB494DB84A2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2B334584-6C0D-42D6-96A9-E97263BDE5F9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Типовая конфигурация1С:Зарплата и управление персоналом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A5353CD6-F5B0-415C-AEAC-77897469C23F}" type="parTrans" cxnId="{882B4A2D-4776-47C5-BEA2-97F3CB5FCA99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133DAC30-6AE8-42A7-8162-BAC0CAD43E83}" type="sibTrans" cxnId="{882B4A2D-4776-47C5-BEA2-97F3CB5FCA99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E9CEDB26-C43C-4806-8359-0BB5C25E851A}">
      <dgm:prSet/>
      <dgm:spPr/>
      <dgm:t>
        <a:bodyPr/>
        <a:lstStyle/>
        <a:p>
          <a:pPr rtl="0"/>
          <a:r>
            <a:rPr lang="ru-RU" dirty="0" smtClean="0">
              <a:latin typeface="Montserrat"/>
            </a:rPr>
            <a:t>Типовая конфигурация 1С:Управление  торговлей</a:t>
          </a:r>
          <a:endParaRPr lang="ru-RU" dirty="0">
            <a:latin typeface="Montserrat"/>
            <a:cs typeface="Times New Roman" panose="02020603050405020304" pitchFamily="18" charset="0"/>
          </a:endParaRPr>
        </a:p>
      </dgm:t>
    </dgm:pt>
    <dgm:pt modelId="{27AE22C5-B912-4AF7-B804-FB08E2289933}" type="parTrans" cxnId="{EC7D39CF-F7AF-466E-936A-B61E3646EB43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74FB951A-17F4-41DC-8968-4712194D6056}" type="sibTrans" cxnId="{EC7D39CF-F7AF-466E-936A-B61E3646EB43}">
      <dgm:prSet/>
      <dgm:spPr/>
      <dgm:t>
        <a:bodyPr/>
        <a:lstStyle/>
        <a:p>
          <a:endParaRPr lang="ru-RU">
            <a:latin typeface="Montserrat"/>
          </a:endParaRPr>
        </a:p>
      </dgm:t>
    </dgm:pt>
    <dgm:pt modelId="{CA071294-84FC-4FAE-B2BD-D449380E787F}" type="pres">
      <dgm:prSet presAssocID="{AE64CB10-2220-4595-8AC2-B8BE5BFFB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EF5-8B28-4A5B-8A79-CAC7271DC214}" type="pres">
      <dgm:prSet presAssocID="{20B97A0A-0601-4D36-B31F-61F8F8D178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62F4E-EBED-4719-9242-D8837EFCD51B}" type="pres">
      <dgm:prSet presAssocID="{A90A315E-802E-44E1-A289-69928FD639A7}" presName="spacer" presStyleCnt="0"/>
      <dgm:spPr/>
    </dgm:pt>
    <dgm:pt modelId="{C1070B7F-C447-41AF-B854-220AC1D64C23}" type="pres">
      <dgm:prSet presAssocID="{8EC07945-DFC3-4979-9551-D478322F37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44DE2-02D2-46E9-BAD8-D6BBDE6CDA51}" type="pres">
      <dgm:prSet presAssocID="{19F90087-B75D-422E-81EA-DB0DA84C8704}" presName="spacer" presStyleCnt="0"/>
      <dgm:spPr/>
    </dgm:pt>
    <dgm:pt modelId="{52E2048D-265E-43F7-93F2-7287B7204007}" type="pres">
      <dgm:prSet presAssocID="{2B334584-6C0D-42D6-96A9-E97263BDE5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8518-9E74-49DB-9A8C-062F28D0C6F1}" type="pres">
      <dgm:prSet presAssocID="{133DAC30-6AE8-42A7-8162-BAC0CAD43E83}" presName="spacer" presStyleCnt="0"/>
      <dgm:spPr/>
    </dgm:pt>
    <dgm:pt modelId="{19E91DA0-587A-48C6-9321-C54F044CE6D4}" type="pres">
      <dgm:prSet presAssocID="{E9CEDB26-C43C-4806-8359-0BB5C25E85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A19ED-9136-4F90-99A5-BF3D88B3A00A}" type="presOf" srcId="{20B97A0A-0601-4D36-B31F-61F8F8D17824}" destId="{49F6CEF5-8B28-4A5B-8A79-CAC7271DC214}" srcOrd="0" destOrd="0" presId="urn:microsoft.com/office/officeart/2005/8/layout/vList2"/>
    <dgm:cxn modelId="{882B4A2D-4776-47C5-BEA2-97F3CB5FCA99}" srcId="{AE64CB10-2220-4595-8AC2-B8BE5BFFB88F}" destId="{2B334584-6C0D-42D6-96A9-E97263BDE5F9}" srcOrd="2" destOrd="0" parTransId="{A5353CD6-F5B0-415C-AEAC-77897469C23F}" sibTransId="{133DAC30-6AE8-42A7-8162-BAC0CAD43E83}"/>
    <dgm:cxn modelId="{91CBCF37-0C4B-4AE4-9E94-1FE9EB60DDD2}" srcId="{AE64CB10-2220-4595-8AC2-B8BE5BFFB88F}" destId="{20B97A0A-0601-4D36-B31F-61F8F8D17824}" srcOrd="0" destOrd="0" parTransId="{5C0D7B73-D89B-4FBB-A097-2A8FD05781D4}" sibTransId="{A90A315E-802E-44E1-A289-69928FD639A7}"/>
    <dgm:cxn modelId="{D6C22864-96AB-4B56-A7CC-CDB073AC8640}" type="presOf" srcId="{2B334584-6C0D-42D6-96A9-E97263BDE5F9}" destId="{52E2048D-265E-43F7-93F2-7287B7204007}" srcOrd="0" destOrd="0" presId="urn:microsoft.com/office/officeart/2005/8/layout/vList2"/>
    <dgm:cxn modelId="{824CA81D-6484-4C13-B295-88ECFA55AAC2}" type="presOf" srcId="{AE64CB10-2220-4595-8AC2-B8BE5BFFB88F}" destId="{CA071294-84FC-4FAE-B2BD-D449380E787F}" srcOrd="0" destOrd="0" presId="urn:microsoft.com/office/officeart/2005/8/layout/vList2"/>
    <dgm:cxn modelId="{A8962523-D722-4FB3-BFB8-5DB4457D074A}" type="presOf" srcId="{8EC07945-DFC3-4979-9551-D478322F37F9}" destId="{C1070B7F-C447-41AF-B854-220AC1D64C23}" srcOrd="0" destOrd="0" presId="urn:microsoft.com/office/officeart/2005/8/layout/vList2"/>
    <dgm:cxn modelId="{EC7D39CF-F7AF-466E-936A-B61E3646EB43}" srcId="{AE64CB10-2220-4595-8AC2-B8BE5BFFB88F}" destId="{E9CEDB26-C43C-4806-8359-0BB5C25E851A}" srcOrd="3" destOrd="0" parTransId="{27AE22C5-B912-4AF7-B804-FB08E2289933}" sibTransId="{74FB951A-17F4-41DC-8968-4712194D6056}"/>
    <dgm:cxn modelId="{C8A3F361-95E6-49F8-B311-CDB494DB84A2}" srcId="{AE64CB10-2220-4595-8AC2-B8BE5BFFB88F}" destId="{8EC07945-DFC3-4979-9551-D478322F37F9}" srcOrd="1" destOrd="0" parTransId="{6FB6C0FD-D05A-4AA4-AC4C-E9167F96DBD8}" sibTransId="{19F90087-B75D-422E-81EA-DB0DA84C8704}"/>
    <dgm:cxn modelId="{F4B507A6-ECC5-4FB8-B7F4-FDE346A9E37B}" type="presOf" srcId="{E9CEDB26-C43C-4806-8359-0BB5C25E851A}" destId="{19E91DA0-587A-48C6-9321-C54F044CE6D4}" srcOrd="0" destOrd="0" presId="urn:microsoft.com/office/officeart/2005/8/layout/vList2"/>
    <dgm:cxn modelId="{37B28678-5423-4C3C-8515-A37B3023EF3E}" type="presParOf" srcId="{CA071294-84FC-4FAE-B2BD-D449380E787F}" destId="{49F6CEF5-8B28-4A5B-8A79-CAC7271DC214}" srcOrd="0" destOrd="0" presId="urn:microsoft.com/office/officeart/2005/8/layout/vList2"/>
    <dgm:cxn modelId="{6798E087-1CBC-4545-9548-15385D62CE7D}" type="presParOf" srcId="{CA071294-84FC-4FAE-B2BD-D449380E787F}" destId="{3C362F4E-EBED-4719-9242-D8837EFCD51B}" srcOrd="1" destOrd="0" presId="urn:microsoft.com/office/officeart/2005/8/layout/vList2"/>
    <dgm:cxn modelId="{D8AB19B5-93A4-4A22-95FF-EF25623AE4AE}" type="presParOf" srcId="{CA071294-84FC-4FAE-B2BD-D449380E787F}" destId="{C1070B7F-C447-41AF-B854-220AC1D64C23}" srcOrd="2" destOrd="0" presId="urn:microsoft.com/office/officeart/2005/8/layout/vList2"/>
    <dgm:cxn modelId="{9A1C307B-52A4-493E-A983-CE471859112C}" type="presParOf" srcId="{CA071294-84FC-4FAE-B2BD-D449380E787F}" destId="{0BC44DE2-02D2-46E9-BAD8-D6BBDE6CDA51}" srcOrd="3" destOrd="0" presId="urn:microsoft.com/office/officeart/2005/8/layout/vList2"/>
    <dgm:cxn modelId="{BD52B8B1-7B21-4507-98D0-F41AAAF609DC}" type="presParOf" srcId="{CA071294-84FC-4FAE-B2BD-D449380E787F}" destId="{52E2048D-265E-43F7-93F2-7287B7204007}" srcOrd="4" destOrd="0" presId="urn:microsoft.com/office/officeart/2005/8/layout/vList2"/>
    <dgm:cxn modelId="{B460F69A-8782-4BC4-9A16-C6EFBFB38336}" type="presParOf" srcId="{CA071294-84FC-4FAE-B2BD-D449380E787F}" destId="{94D68518-9E74-49DB-9A8C-062F28D0C6F1}" srcOrd="5" destOrd="0" presId="urn:microsoft.com/office/officeart/2005/8/layout/vList2"/>
    <dgm:cxn modelId="{802EDA29-7940-4C22-8907-C560A810BCA6}" type="presParOf" srcId="{CA071294-84FC-4FAE-B2BD-D449380E787F}" destId="{19E91DA0-587A-48C6-9321-C54F044CE6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CEF5-8B28-4A5B-8A79-CAC7271DC214}">
      <dsp:nvSpPr>
        <dsp:cNvPr id="0" name=""/>
        <dsp:cNvSpPr/>
      </dsp:nvSpPr>
      <dsp:spPr>
        <a:xfrm>
          <a:off x="0" y="4007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Архитектура платформы 1С:Предприятие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95759"/>
        <a:ext cx="10404226" cy="1029376"/>
      </dsp:txXfrm>
    </dsp:sp>
    <dsp:sp modelId="{C1070B7F-C447-41AF-B854-220AC1D64C23}">
      <dsp:nvSpPr>
        <dsp:cNvPr id="0" name=""/>
        <dsp:cNvSpPr/>
      </dsp:nvSpPr>
      <dsp:spPr>
        <a:xfrm>
          <a:off x="0" y="126722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Типовая конфигурация 1СБухгалтерия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1322909"/>
        <a:ext cx="10404226" cy="1029376"/>
      </dsp:txXfrm>
    </dsp:sp>
    <dsp:sp modelId="{52E2048D-265E-43F7-93F2-7287B7204007}">
      <dsp:nvSpPr>
        <dsp:cNvPr id="0" name=""/>
        <dsp:cNvSpPr/>
      </dsp:nvSpPr>
      <dsp:spPr>
        <a:xfrm>
          <a:off x="0" y="249437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Типовая конфигурация1С:Зарплата и управление персоналом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2550059"/>
        <a:ext cx="10404226" cy="1029376"/>
      </dsp:txXfrm>
    </dsp:sp>
    <dsp:sp modelId="{19E91DA0-587A-48C6-9321-C54F044CE6D4}">
      <dsp:nvSpPr>
        <dsp:cNvPr id="0" name=""/>
        <dsp:cNvSpPr/>
      </dsp:nvSpPr>
      <dsp:spPr>
        <a:xfrm>
          <a:off x="0" y="3721522"/>
          <a:ext cx="10515600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Montserrat"/>
            </a:rPr>
            <a:t>Типовая конфигурация 1С:Управление  торговлей</a:t>
          </a:r>
          <a:endParaRPr lang="ru-RU" sz="3000" kern="1200" dirty="0">
            <a:latin typeface="Montserrat"/>
            <a:cs typeface="Times New Roman" panose="02020603050405020304" pitchFamily="18" charset="0"/>
          </a:endParaRPr>
        </a:p>
      </dsp:txBody>
      <dsp:txXfrm>
        <a:off x="55687" y="3777209"/>
        <a:ext cx="10404226" cy="102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DE92D9-24A8-F006-20F9-11C80306C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DFAD39-2FA1-EA8E-4705-A2F4D3DDA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8816-A756-48F4-977A-5706238794E1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ED372C-9BC3-6E41-7FAD-7F894D7D4C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ABA78D-5677-8B63-B9BB-2D05D3703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88A6-CFC1-498D-8150-AE0AB5D5A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E963-16BD-41DA-A4C0-943BEDF043FF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B4E74-1AD1-4227-8E4A-8E979255A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4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51C6-6121-056D-2501-B5E4C482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3F48BB-E13D-C928-C5DC-1D656C569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1B90-9715-542E-CDC7-BF86572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BA755-6618-043F-A7EE-E621B161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AD5A-B601-EB16-E15B-A29FD9E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2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DDA7-D9D8-D719-330C-0EDF2B79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26417-CEF6-95B7-2148-8EAAF7F4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5BE0C-0F52-F600-0FD0-FA0D5274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60313-99DF-840E-75F5-2B7F0E2A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6B87F-76E7-7C90-8D59-FA4E9A8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0A744E-A71D-FEB6-C520-FBEDAF9E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2C76B-21C5-9CBB-853A-2C19AE9E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C59B5-33FA-66E6-A7DF-56495939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A01B7-85C9-7434-9CEC-6EAD371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F9CD5-77FF-5907-9F76-59929ACE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CD89D-716F-12EA-154E-1AAE5E1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E3B7-BDEE-4004-4520-6EC3E444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0B75-159B-43CD-3661-537E26B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3B7CD-3F8B-8931-34AA-517B9728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7ECD-3BD7-681B-70FA-C07E3EF0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28930-D4DB-8A83-8DD9-B22446CB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9BD2C-976D-9081-19A2-D687D9BD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6FA4-A6C9-FA4F-1B1C-B9D817E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B2D0-A2A5-7DED-D3E5-071A5DB6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F6FA-D90A-96AF-1716-700AC93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C7535-B790-84A7-5B84-7AB59DFC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90AC5-DE43-9B3E-0FB6-BD97551D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BE640-2099-10A9-E60F-020223BF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86D06-73FF-B896-D844-41C528D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E2079-EA0E-EA2E-D6CC-F5C4D3B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7294D-AC47-9DAD-C77A-63D29846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3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CF8C0-0131-29A5-21A7-F0EA7A9B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03B18-C90D-67E4-8FBF-8F5C2E24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C77ED-7D6B-0EF5-5632-FADD489E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0C491-4CCB-3BB9-AD6C-110DFD09C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DE155-2709-5F62-BC46-4B47BA42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EF3E10-A9E0-B953-DE66-D3F46B3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A8909-A202-DEBE-72CE-242F51B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8B8EC-4DDA-0B76-4327-8A8AEBE7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96DE-746B-9DF3-E19E-F85F2EF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5BBB70-602A-7992-EA5E-8F7980FD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718518-0A48-AD67-8699-C21E6533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12A6DB-1170-3318-7F85-6E2DE81F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21369-C263-B47C-0BAF-17E3CD72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11D04-3F2B-FCF1-61A0-6FA30E6A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70C83-6D31-05EE-97EB-E9BE15E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2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8D93-2EEE-E863-2B6B-DD6A28B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8A11C-E3EA-1903-7E18-3766A59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E8874-2022-36C1-47A7-FD637D41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9D5D0-88D1-D694-31E4-0B2C8DF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58FDE-EC83-0956-F46A-A3A37B68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A1F75-62C6-4E4D-395E-B2CFDA9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5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DE42-DB2B-15DB-53EF-98D0BF5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5079BC-A06A-9937-8A4B-E87B3076E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A4DFC-6FDD-7987-4DA1-298755BA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B7390-A631-C716-5FE4-464B070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39C32-5340-6A73-6F2C-5F8F177A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56F9B-3919-EC43-0388-DB86097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3D0A-323E-8883-4031-5B8366D6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2E119-2D23-74EE-39E2-E5446F9D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7040E-2D7E-13D5-C1F5-B91CF44E4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D35A0-BD8C-BC4F-061A-BE60C3DD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09940-FD1F-A0A1-6CEB-95C3694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E5E25-24A3-8DF0-AB85-7BF8A3C72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55" y="2636393"/>
            <a:ext cx="11116545" cy="859127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Montserrat" panose="00000500000000000000"/>
              </a:rPr>
              <a:t>Типовые конфигурации и </a:t>
            </a:r>
            <a:r>
              <a:rPr lang="ru-RU" sz="3200" b="1" dirty="0" smtClean="0">
                <a:latin typeface="Montserrat" panose="00000500000000000000"/>
              </a:rPr>
              <a:t>программирование</a:t>
            </a:r>
            <a:br>
              <a:rPr lang="ru-RU" sz="3200" b="1" dirty="0" smtClean="0">
                <a:latin typeface="Montserrat" panose="00000500000000000000"/>
              </a:rPr>
            </a:br>
            <a:r>
              <a:rPr lang="ru-RU" sz="3200" b="1" dirty="0" smtClean="0">
                <a:latin typeface="Montserrat" panose="00000500000000000000"/>
              </a:rPr>
              <a:t>в </a:t>
            </a:r>
            <a:r>
              <a:rPr lang="ru-RU" sz="3200" b="1" dirty="0">
                <a:latin typeface="Montserrat" panose="00000500000000000000"/>
              </a:rPr>
              <a:t>1С </a:t>
            </a:r>
            <a:r>
              <a:rPr lang="ru-RU" sz="3200" b="1" dirty="0" smtClean="0">
                <a:latin typeface="Montserrat" panose="00000500000000000000"/>
              </a:rPr>
              <a:t>Предприятие</a:t>
            </a:r>
            <a:endParaRPr lang="ru-RU" sz="3200" b="1" dirty="0">
              <a:latin typeface="Montserrat" panose="0000050000000000000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02DBD-6A92-D67B-86DF-98889663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2" y="4036439"/>
            <a:ext cx="9144000" cy="47119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Montserrat" panose="00000500000000000000"/>
              </a:rPr>
              <a:t>ЮЖНО-УРАЛЬСКИЙ ГОСУДАРСТВЕННЫЙ УНИВЕРСИТЕТ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C70B8-33CD-FD38-C75A-B4AE3E56A755}"/>
              </a:ext>
            </a:extLst>
          </p:cNvPr>
          <p:cNvSpPr txBox="1"/>
          <p:nvPr/>
        </p:nvSpPr>
        <p:spPr>
          <a:xfrm>
            <a:off x="1062182" y="48354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latin typeface="Montserrat" panose="00000500000000000000" pitchFamily="2" charset="-52"/>
              </a:rPr>
              <a:t>Руководитель </a:t>
            </a:r>
            <a:r>
              <a:rPr lang="ru-RU" dirty="0">
                <a:latin typeface="Montserrat" panose="00000500000000000000" pitchFamily="2" charset="-52"/>
              </a:rPr>
              <a:t>ДПП </a:t>
            </a:r>
          </a:p>
          <a:p>
            <a:pPr algn="l"/>
            <a:r>
              <a:rPr lang="ru-RU" dirty="0" err="1" smtClean="0">
                <a:latin typeface="Montserrat" panose="00000500000000000000" pitchFamily="2" charset="-52"/>
              </a:rPr>
              <a:t>Коробкова</a:t>
            </a:r>
            <a:r>
              <a:rPr lang="ru-RU" dirty="0" smtClean="0">
                <a:latin typeface="Montserrat" panose="00000500000000000000" pitchFamily="2" charset="-52"/>
              </a:rPr>
              <a:t> Ольга Викторовна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C783A-ECED-4109-89A5-EAB13A7B90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8500F5-05B4-39F5-07D6-C54BAEF8FC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2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latin typeface="Montserrat" panose="00000500000000000000" pitchFamily="2" charset="-52"/>
                <a:ea typeface="+mn-ea"/>
                <a:cs typeface="+mn-cs"/>
              </a:rPr>
              <a:t>Цель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Montserrat" panose="00000500000000000000" pitchFamily="2" charset="-52"/>
              </a:rPr>
              <a:t>Формирование у слушателей основ теоретических знаний и практических навыков работы в области разработки и сопровождения конфигураций, </a:t>
            </a:r>
            <a:r>
              <a:rPr lang="ru-RU" sz="3200" dirty="0" smtClean="0">
                <a:latin typeface="Montserrat" panose="00000500000000000000" pitchFamily="2" charset="-52"/>
              </a:rPr>
              <a:t>позволяющих </a:t>
            </a:r>
            <a:r>
              <a:rPr lang="ru-RU" sz="3200" dirty="0">
                <a:latin typeface="Montserrat" panose="00000500000000000000" pitchFamily="2" charset="-52"/>
              </a:rPr>
              <a:t>решать задачи бухгалтерского, кадрового и оперативного учетов, что позволяет повысить эффективность управления коммерческим предприятием.</a:t>
            </a:r>
          </a:p>
        </p:txBody>
      </p:sp>
    </p:spTree>
    <p:extLst>
      <p:ext uri="{BB962C8B-B14F-4D97-AF65-F5344CB8AC3E}">
        <p14:creationId xmlns:p14="http://schemas.microsoft.com/office/powerpoint/2010/main" val="2786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20989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Montserrat" panose="00000500000000000000"/>
              </a:rPr>
              <a:t>Команда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A23D75B7-783A-6654-1477-4F95C83C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436" y="6379783"/>
            <a:ext cx="2743200" cy="365125"/>
          </a:xfrm>
        </p:spPr>
        <p:txBody>
          <a:bodyPr/>
          <a:lstStyle/>
          <a:p>
            <a:fld id="{7865C1AF-7F76-419A-932E-65E61A8A8F21}" type="slidenum">
              <a:rPr lang="ru-RU" sz="3600" smtClean="0">
                <a:solidFill>
                  <a:schemeClr val="tx1"/>
                </a:solidFill>
              </a:rPr>
              <a:t>2</a:t>
            </a:fld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224F2D-BC96-6063-4B73-28689FFB53C2}"/>
              </a:ext>
            </a:extLst>
          </p:cNvPr>
          <p:cNvSpPr/>
          <p:nvPr/>
        </p:nvSpPr>
        <p:spPr>
          <a:xfrm>
            <a:off x="1588070" y="1228671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4D73C3-AE77-734F-87CC-41E76D262605}"/>
              </a:ext>
            </a:extLst>
          </p:cNvPr>
          <p:cNvSpPr/>
          <p:nvPr/>
        </p:nvSpPr>
        <p:spPr>
          <a:xfrm>
            <a:off x="6653681" y="1232390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1487498" y="2789616"/>
            <a:ext cx="16811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Montserrat" panose="00000500000000000000" pitchFamily="2" charset="-52"/>
              </a:rPr>
              <a:t>Коробкова</a:t>
            </a:r>
            <a:endParaRPr lang="ru-RU" sz="1100" dirty="0" smtClean="0">
              <a:latin typeface="Montserrat" panose="00000500000000000000" pitchFamily="2" charset="-52"/>
            </a:endParaRPr>
          </a:p>
          <a:p>
            <a:r>
              <a:rPr lang="ru-RU" sz="1100" dirty="0" smtClean="0">
                <a:latin typeface="Montserrat" panose="00000500000000000000" pitchFamily="2" charset="-52"/>
              </a:rPr>
              <a:t>Ольга Викторовна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Руководитель </a:t>
            </a:r>
            <a:r>
              <a:rPr lang="ru-RU" sz="1100" dirty="0" smtClean="0">
                <a:latin typeface="Montserrat" panose="00000500000000000000" pitchFamily="2" charset="-52"/>
              </a:rPr>
              <a:t>ДПП, преподаватель модуля 1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6653681" y="2793334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Montserrat" panose="00000500000000000000" pitchFamily="2" charset="-52"/>
              </a:rPr>
              <a:t>Якупова</a:t>
            </a:r>
            <a:r>
              <a:rPr lang="ru-RU" sz="1100" dirty="0">
                <a:latin typeface="Montserrat" panose="00000500000000000000" pitchFamily="2" charset="-52"/>
              </a:rPr>
              <a:t> Юлия </a:t>
            </a:r>
            <a:r>
              <a:rPr lang="ru-RU" sz="1100" dirty="0" err="1" smtClean="0">
                <a:latin typeface="Montserrat" panose="00000500000000000000" pitchFamily="2" charset="-52"/>
              </a:rPr>
              <a:t>Фаритовна</a:t>
            </a:r>
            <a:endParaRPr lang="ru-RU" sz="1100" dirty="0" smtClean="0">
              <a:latin typeface="Montserrat" panose="00000500000000000000" pitchFamily="2" charset="-52"/>
            </a:endParaRPr>
          </a:p>
          <a:p>
            <a:r>
              <a:rPr lang="ru-RU" sz="1100" dirty="0" smtClean="0">
                <a:latin typeface="Montserrat" panose="00000500000000000000" pitchFamily="2" charset="-52"/>
              </a:rPr>
              <a:t>Преподаватель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модуля 2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28CA3CF-B944-7990-5BEF-9DDAA23F30C1}"/>
              </a:ext>
            </a:extLst>
          </p:cNvPr>
          <p:cNvSpPr/>
          <p:nvPr/>
        </p:nvSpPr>
        <p:spPr>
          <a:xfrm>
            <a:off x="749300" y="3738844"/>
            <a:ext cx="10463645" cy="27710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Montserrat" panose="00000500000000000000"/>
              </a:rPr>
              <a:t>Краткая справка о привлечённых специалистах к реализации программы</a:t>
            </a:r>
            <a:r>
              <a:rPr lang="ru-RU" sz="1200" dirty="0" smtClean="0">
                <a:solidFill>
                  <a:schemeClr val="tx1"/>
                </a:solidFill>
                <a:latin typeface="Montserrat" panose="00000500000000000000"/>
              </a:rPr>
              <a:t>:</a:t>
            </a:r>
          </a:p>
          <a:p>
            <a:pPr algn="ctr"/>
            <a:endParaRPr lang="ru-RU" sz="100" dirty="0" smtClean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u="sng" dirty="0" err="1" smtClean="0">
                <a:solidFill>
                  <a:schemeClr val="tx1"/>
                </a:solidFill>
                <a:latin typeface="Montserrat" panose="00000500000000000000"/>
              </a:rPr>
              <a:t>Коробкова</a:t>
            </a:r>
            <a:r>
              <a:rPr lang="ru-RU" sz="1100" u="sng" dirty="0" smtClean="0">
                <a:solidFill>
                  <a:schemeClr val="tx1"/>
                </a:solidFill>
                <a:latin typeface="Montserrat" panose="00000500000000000000"/>
              </a:rPr>
              <a:t> Ольга Викторовна 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Образование – высшее, диплом специалиста, Прикладная информатика в экономике, 2004, диплом магистра, 230700 Прикладная информатика, 2015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педагогической работы в образовательных организациях высшего образования Российской Федерации – 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17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лет</a:t>
            </a:r>
          </a:p>
          <a:p>
            <a:r>
              <a:rPr lang="ru-RU" sz="1100" u="sng" dirty="0" smtClean="0">
                <a:solidFill>
                  <a:schemeClr val="tx1"/>
                </a:solidFill>
                <a:latin typeface="Montserrat" panose="00000500000000000000"/>
              </a:rPr>
              <a:t>Бородин </a:t>
            </a:r>
            <a:r>
              <a:rPr lang="ru-RU" sz="1100" u="sng" dirty="0">
                <a:solidFill>
                  <a:schemeClr val="tx1"/>
                </a:solidFill>
                <a:latin typeface="Montserrat" panose="00000500000000000000"/>
              </a:rPr>
              <a:t>Сергей Игоревич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Образование 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– высшее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, диплом магистра, 01.04.02 Прикладная математика и информатика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педагогической работы в образовательных организациях высшего образования Российской Федерации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22 года</a:t>
            </a:r>
            <a:endParaRPr lang="ru-RU" sz="1100" u="sng" dirty="0" smtClean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u="sng" dirty="0" err="1">
                <a:solidFill>
                  <a:schemeClr val="tx1"/>
                </a:solidFill>
                <a:latin typeface="Montserrat" panose="00000500000000000000"/>
              </a:rPr>
              <a:t>Якупова</a:t>
            </a:r>
            <a:r>
              <a:rPr lang="ru-RU" sz="1100" u="sng" dirty="0">
                <a:solidFill>
                  <a:schemeClr val="tx1"/>
                </a:solidFill>
                <a:latin typeface="Montserrat" panose="00000500000000000000"/>
              </a:rPr>
              <a:t> Юлия </a:t>
            </a:r>
            <a:r>
              <a:rPr lang="ru-RU" sz="1100" u="sng" dirty="0" err="1">
                <a:solidFill>
                  <a:schemeClr val="tx1"/>
                </a:solidFill>
                <a:latin typeface="Montserrat" panose="00000500000000000000"/>
              </a:rPr>
              <a:t>Фаритовна</a:t>
            </a:r>
            <a:endParaRPr lang="ru-RU" sz="1100" u="sng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Образование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– 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высшее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, диплом специалиста, Прикладная информатика в экономике, </a:t>
            </a:r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2006</a:t>
            </a:r>
            <a:endParaRPr lang="ru-RU" sz="1100" dirty="0">
              <a:solidFill>
                <a:schemeClr val="tx1"/>
              </a:solidFill>
              <a:latin typeface="Montserrat" panose="00000500000000000000"/>
            </a:endParaRP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педагогической работы в образовательных организациях высшего образования Российской Федерации – 11 лет</a:t>
            </a:r>
          </a:p>
          <a:p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Стаж в ИТ-сфере 15 лет</a:t>
            </a:r>
          </a:p>
          <a:p>
            <a:r>
              <a:rPr lang="ru-RU" sz="1100" u="sng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Агапова </a:t>
            </a:r>
            <a:r>
              <a:rPr lang="ru-RU" sz="1100" u="sng" dirty="0">
                <a:solidFill>
                  <a:schemeClr val="tx1"/>
                </a:solidFill>
                <a:latin typeface="Montserrat" panose="00000500000000000000" pitchFamily="2" charset="-52"/>
              </a:rPr>
              <a:t>Анна Валентиновна</a:t>
            </a:r>
            <a:endParaRPr lang="ru-RU" sz="1100" u="sng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Montserrat" panose="00000500000000000000"/>
              </a:rPr>
              <a:t>руководитель </a:t>
            </a:r>
            <a:r>
              <a:rPr lang="ru-RU" sz="1100" dirty="0">
                <a:solidFill>
                  <a:schemeClr val="tx1"/>
                </a:solidFill>
                <a:latin typeface="Montserrat" panose="00000500000000000000"/>
              </a:rPr>
              <a:t>группы продвижения департамента проектов ООО «Лучшие практики» (группа компаний Первый бит)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224F2D-BC96-6063-4B73-28689FFB53C2}"/>
              </a:ext>
            </a:extLst>
          </p:cNvPr>
          <p:cNvSpPr/>
          <p:nvPr/>
        </p:nvSpPr>
        <p:spPr>
          <a:xfrm>
            <a:off x="4078710" y="1239180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4078709" y="2800125"/>
            <a:ext cx="1357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Montserrat" panose="00000500000000000000" pitchFamily="2" charset="-52"/>
              </a:rPr>
              <a:t>Бородин Сергей Игоревич</a:t>
            </a:r>
            <a:endParaRPr lang="ru-RU" sz="1100" dirty="0">
              <a:latin typeface="Montserrat" panose="00000500000000000000" pitchFamily="2" charset="-52"/>
            </a:endParaRPr>
          </a:p>
          <a:p>
            <a:r>
              <a:rPr lang="ru-RU" sz="1100" dirty="0">
                <a:latin typeface="Montserrat" panose="00000500000000000000" pitchFamily="2" charset="-52"/>
              </a:rPr>
              <a:t>Преподаватель</a:t>
            </a:r>
          </a:p>
          <a:p>
            <a:r>
              <a:rPr lang="ru-RU" sz="1100" dirty="0">
                <a:latin typeface="Montserrat" panose="00000500000000000000" pitchFamily="2" charset="-52"/>
              </a:rPr>
              <a:t>м</a:t>
            </a:r>
            <a:r>
              <a:rPr lang="ru-RU" sz="1100" dirty="0" smtClean="0">
                <a:latin typeface="Montserrat" panose="00000500000000000000" pitchFamily="2" charset="-52"/>
              </a:rPr>
              <a:t>одуля 1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3080" r="10391" b="22048"/>
          <a:stretch/>
        </p:blipFill>
        <p:spPr>
          <a:xfrm>
            <a:off x="4104970" y="1266826"/>
            <a:ext cx="1301477" cy="139064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24D73C3-AE77-734F-87CC-41E76D262605}"/>
              </a:ext>
            </a:extLst>
          </p:cNvPr>
          <p:cNvSpPr/>
          <p:nvPr/>
        </p:nvSpPr>
        <p:spPr>
          <a:xfrm>
            <a:off x="9086266" y="1231265"/>
            <a:ext cx="1357745" cy="14431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9097422" y="2789616"/>
            <a:ext cx="135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" panose="00000500000000000000" pitchFamily="2" charset="-52"/>
              </a:rPr>
              <a:t>Агапова Анна Валентиновна Преподаватель</a:t>
            </a:r>
          </a:p>
          <a:p>
            <a:r>
              <a:rPr lang="ru-RU" sz="1100" dirty="0" smtClean="0">
                <a:latin typeface="Montserrat" panose="00000500000000000000" pitchFamily="2" charset="-52"/>
              </a:rPr>
              <a:t>практики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9"/>
          <a:stretch/>
        </p:blipFill>
        <p:spPr>
          <a:xfrm>
            <a:off x="1615687" y="1251385"/>
            <a:ext cx="1313890" cy="14029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b="4280"/>
          <a:stretch/>
        </p:blipFill>
        <p:spPr>
          <a:xfrm>
            <a:off x="6688897" y="1263649"/>
            <a:ext cx="1306375" cy="1390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10950" b="9373"/>
          <a:stretch/>
        </p:blipFill>
        <p:spPr>
          <a:xfrm>
            <a:off x="9114982" y="1263650"/>
            <a:ext cx="1291771" cy="13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491" y="1662545"/>
            <a:ext cx="10515600" cy="3752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Montserrat" panose="00000500000000000000" pitchFamily="2" charset="-52"/>
              </a:rPr>
              <a:t>Срок реализации программы – 9 месяцев</a:t>
            </a:r>
          </a:p>
          <a:p>
            <a:pPr marL="0" indent="0">
              <a:buNone/>
            </a:pPr>
            <a:r>
              <a:rPr lang="ru-RU" sz="3200" dirty="0">
                <a:latin typeface="Montserrat" panose="00000500000000000000" pitchFamily="2" charset="-52"/>
              </a:rPr>
              <a:t>Форма и вид обучения – в группах, </a:t>
            </a:r>
            <a:r>
              <a:rPr lang="ru-RU" sz="3200" dirty="0" smtClean="0">
                <a:latin typeface="Montserrat" panose="00000500000000000000" pitchFamily="2" charset="-52"/>
              </a:rPr>
              <a:t>ДОТ</a:t>
            </a:r>
            <a:endParaRPr lang="ru-RU" sz="3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344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Montserrat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latin typeface="Montserrat"/>
                <a:cs typeface="Times New Roman" panose="02020603050405020304" pitchFamily="18" charset="0"/>
              </a:rPr>
              <a:t>программы</a:t>
            </a:r>
            <a:endParaRPr lang="ru-RU" sz="4000" b="1" dirty="0">
              <a:latin typeface="Montserra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74618"/>
          <a:ext cx="10515600" cy="490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8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Montserrat" panose="00000500000000000000"/>
                <a:cs typeface="Times New Roman" panose="02020603050405020304" pitchFamily="18" charset="0"/>
              </a:rPr>
              <a:t>Информация о месте проведения практики, предприятиях партнерах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24999"/>
              </p:ext>
            </p:extLst>
          </p:nvPr>
        </p:nvGraphicFramePr>
        <p:xfrm>
          <a:off x="838200" y="1870364"/>
          <a:ext cx="10515600" cy="4215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2891">
                  <a:extLst>
                    <a:ext uri="{9D8B030D-6E8A-4147-A177-3AD203B41FA5}">
                      <a16:colId xmlns:a16="http://schemas.microsoft.com/office/drawing/2014/main" val="4051426152"/>
                    </a:ext>
                  </a:extLst>
                </a:gridCol>
                <a:gridCol w="5742709">
                  <a:extLst>
                    <a:ext uri="{9D8B030D-6E8A-4147-A177-3AD203B41FA5}">
                      <a16:colId xmlns:a16="http://schemas.microsoft.com/office/drawing/2014/main" val="1719947573"/>
                    </a:ext>
                  </a:extLst>
                </a:gridCol>
              </a:tblGrid>
              <a:tr h="657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прохождения практики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места прохождения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9229635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"Лучшие практики"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07512550"/>
                  </a:ext>
                </a:extLst>
              </a:tr>
              <a:tr h="6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"Компьютерная компания"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454126,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Энтузиастов 28а, 1 этаж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7830340"/>
                  </a:ext>
                </a:extLst>
              </a:tr>
              <a:tr h="135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"Информ Стандарт"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454016, Челябинская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г. Челябинск, ул. Братьев Кашириных, дом № 65 Б, оф.1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963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4" y="253629"/>
            <a:ext cx="10889670" cy="1602221"/>
          </a:xfrm>
        </p:spPr>
        <p:txBody>
          <a:bodyPr>
            <a:normAutofit/>
          </a:bodyPr>
          <a:lstStyle/>
          <a:p>
            <a:r>
              <a:rPr lang="ru-RU" sz="3200" u="sng" dirty="0">
                <a:latin typeface="Montserrat" panose="00000500000000000000" pitchFamily="2" charset="-52"/>
                <a:ea typeface="+mn-ea"/>
                <a:cs typeface="+mn-cs"/>
              </a:rPr>
              <a:t>Будущая ИТ-специальность. </a:t>
            </a:r>
            <a:r>
              <a:rPr lang="ru-RU" sz="3200" u="sng" dirty="0" smtClean="0">
                <a:latin typeface="Montserrat" panose="00000500000000000000" pitchFamily="2" charset="-52"/>
                <a:ea typeface="+mn-ea"/>
                <a:cs typeface="+mn-cs"/>
              </a:rPr>
              <a:t/>
            </a:r>
            <a:br>
              <a:rPr lang="ru-RU" sz="3200" u="sng" dirty="0" smtClean="0">
                <a:latin typeface="Montserrat" panose="00000500000000000000" pitchFamily="2" charset="-52"/>
                <a:ea typeface="+mn-ea"/>
                <a:cs typeface="+mn-cs"/>
              </a:rPr>
            </a:br>
            <a:r>
              <a:rPr lang="ru-RU" sz="3200" u="sng" dirty="0" smtClean="0">
                <a:latin typeface="Montserrat" panose="00000500000000000000" pitchFamily="2" charset="-52"/>
                <a:ea typeface="+mn-ea"/>
                <a:cs typeface="+mn-cs"/>
              </a:rPr>
              <a:t>Количество </a:t>
            </a:r>
            <a:r>
              <a:rPr lang="ru-RU" sz="3200" u="sng" dirty="0">
                <a:latin typeface="Montserrat" panose="00000500000000000000" pitchFamily="2" charset="-52"/>
                <a:ea typeface="+mn-ea"/>
                <a:cs typeface="+mn-cs"/>
              </a:rPr>
              <a:t>вакансий и размер заработной платы (г. Челябинск)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4" y="2148113"/>
            <a:ext cx="11111343" cy="40433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" panose="00000500000000000000" pitchFamily="2" charset="-52"/>
              </a:rPr>
              <a:t>Программист ‒ </a:t>
            </a:r>
            <a:r>
              <a:rPr lang="ru-RU" sz="3200" dirty="0" smtClean="0">
                <a:latin typeface="Montserrat" panose="00000500000000000000" pitchFamily="2" charset="-52"/>
              </a:rPr>
              <a:t>450 </a:t>
            </a:r>
            <a:r>
              <a:rPr lang="ru-RU" sz="3200" dirty="0">
                <a:latin typeface="Montserrat" panose="00000500000000000000" pitchFamily="2" charset="-52"/>
              </a:rPr>
              <a:t>вакансий</a:t>
            </a:r>
            <a:r>
              <a:rPr lang="ru-RU" sz="3200" dirty="0" smtClean="0">
                <a:latin typeface="Montserrat" panose="00000500000000000000" pitchFamily="2" charset="-52"/>
              </a:rPr>
              <a:t>;</a:t>
            </a:r>
            <a:br>
              <a:rPr lang="ru-RU" sz="3200" dirty="0" smtClean="0">
                <a:latin typeface="Montserrat" panose="00000500000000000000" pitchFamily="2" charset="-52"/>
              </a:rPr>
            </a:br>
            <a:r>
              <a:rPr lang="ru-RU" sz="3200" dirty="0" smtClean="0">
                <a:latin typeface="Montserrat" panose="00000500000000000000" pitchFamily="2" charset="-52"/>
              </a:rPr>
              <a:t>заработная </a:t>
            </a:r>
            <a:r>
              <a:rPr lang="ru-RU" sz="3200" dirty="0">
                <a:latin typeface="Montserrat" panose="00000500000000000000" pitchFamily="2" charset="-52"/>
              </a:rPr>
              <a:t>плата от 40 000 руб. до 200 000 руб.</a:t>
            </a:r>
          </a:p>
          <a:p>
            <a:r>
              <a:rPr lang="ru-RU" sz="3200" dirty="0">
                <a:latin typeface="Montserrat" panose="00000500000000000000" pitchFamily="2" charset="-52"/>
              </a:rPr>
              <a:t>Специалист по информационным системам ‒ </a:t>
            </a:r>
            <a:r>
              <a:rPr lang="ru-RU" sz="3200" dirty="0" smtClean="0">
                <a:latin typeface="Montserrat" panose="00000500000000000000" pitchFamily="2" charset="-52"/>
              </a:rPr>
              <a:t>70 вакансий;</a:t>
            </a:r>
            <a:br>
              <a:rPr lang="ru-RU" sz="3200" dirty="0" smtClean="0">
                <a:latin typeface="Montserrat" panose="00000500000000000000" pitchFamily="2" charset="-52"/>
              </a:rPr>
            </a:br>
            <a:r>
              <a:rPr lang="ru-RU" sz="3200" dirty="0" smtClean="0">
                <a:latin typeface="Montserrat" panose="00000500000000000000" pitchFamily="2" charset="-52"/>
              </a:rPr>
              <a:t>заработная </a:t>
            </a:r>
            <a:r>
              <a:rPr lang="ru-RU" sz="3200" dirty="0">
                <a:latin typeface="Montserrat" panose="00000500000000000000" pitchFamily="2" charset="-52"/>
              </a:rPr>
              <a:t>плата от 35 000 руб. до 75 000 руб.</a:t>
            </a:r>
          </a:p>
        </p:txBody>
      </p:sp>
    </p:spTree>
    <p:extLst>
      <p:ext uri="{BB962C8B-B14F-4D97-AF65-F5344CB8AC3E}">
        <p14:creationId xmlns:p14="http://schemas.microsoft.com/office/powerpoint/2010/main" val="38578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286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Times New Roman</vt:lpstr>
      <vt:lpstr>Тема Office</vt:lpstr>
      <vt:lpstr>Типовые конфигурации и программирование в 1С Предприятие</vt:lpstr>
      <vt:lpstr>Цель реализации программы</vt:lpstr>
      <vt:lpstr>Команда</vt:lpstr>
      <vt:lpstr>Презентация PowerPoint</vt:lpstr>
      <vt:lpstr>Структура программы</vt:lpstr>
      <vt:lpstr>Информация о месте проведения практики, предприятиях партнерах</vt:lpstr>
      <vt:lpstr>Будущая ИТ-специальность.  Количество вакансий и размер заработной платы (г. Челябинск)</vt:lpstr>
    </vt:vector>
  </TitlesOfParts>
  <Company>Innopolis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ДПП</dc:title>
  <dc:creator>Innopolis University03</dc:creator>
  <cp:lastModifiedBy>Бирюкова Дарья Вячеславовна</cp:lastModifiedBy>
  <cp:revision>30</cp:revision>
  <dcterms:created xsi:type="dcterms:W3CDTF">2022-07-15T12:15:03Z</dcterms:created>
  <dcterms:modified xsi:type="dcterms:W3CDTF">2023-09-06T11:43:22Z</dcterms:modified>
</cp:coreProperties>
</file>