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9" r:id="rId3"/>
    <p:sldId id="258" r:id="rId4"/>
    <p:sldId id="263" r:id="rId5"/>
    <p:sldId id="270" r:id="rId6"/>
    <p:sldId id="271" r:id="rId7"/>
    <p:sldId id="27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12" autoAdjust="0"/>
  </p:normalViewPr>
  <p:slideViewPr>
    <p:cSldViewPr snapToGrid="0" showGuides="1"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FDE92D9-24A8-F006-20F9-11C80306CC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DFAD39-2FA1-EA8E-4705-A2F4D3DDA8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A8816-A756-48F4-977A-5706238794E1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3ED372C-9BC3-6E41-7FAD-7F894D7D4C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BABA78D-5677-8B63-B9BB-2D05D3703AA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F88A6-CFC1-498D-8150-AE0AB5D5AA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68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77E963-16BD-41DA-A4C0-943BEDF043FF}" type="datetimeFigureOut">
              <a:rPr lang="ru-RU" smtClean="0"/>
              <a:t>06.09.2023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B4E74-1AD1-4227-8E4A-8E979255A30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843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2451C6-6121-056D-2501-B5E4C48218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B3F48BB-E13D-C928-C5DC-1D656C569F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791B90-9715-542E-CDC7-BF8657239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24F03-75F8-4F14-93F2-7553BE4C9D45}" type="datetime1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BBA755-6618-043F-A7EE-E621B1619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50AD5A-B601-EB16-E15B-A29FD9E29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529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AADDA7-D9D8-D719-330C-0EDF2B79C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2A26417-CEF6-95B7-2148-8EAAF7F46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C5BE0C-0F52-F600-0FD0-FA0D5274C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C5DE5-F405-4389-AE0D-FE71A01636A2}" type="datetime1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E60313-99DF-840E-75F5-2B7F0E2A6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A6B87F-76E7-7C90-8D59-FA4E9A843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065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B0A744E-A71D-FEB6-C520-FBEDAF9E78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0B2C76B-21C5-9CBB-853A-2C19AE9E83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8C59B5-33FA-66E6-A7DF-56495939D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518D7-448C-4E01-AA60-287119BD8D0B}" type="datetime1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3A01B7-85C9-7434-9CEC-6EAD37117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95F9CD5-77FF-5907-9F76-59929ACE1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379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DCD89D-716F-12EA-154E-1AAE5E1A9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76E3B7-BDEE-4004-4520-6EC3E4440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C80B75-159B-43CD-3661-537E26B67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B97D0-C004-49B0-A20F-F8122EF90343}" type="datetime1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73B7CD-3F8B-8931-34AA-517B97283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F5F7ECD-3BD7-681B-70FA-C07E3EF00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200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C28930-D4DB-8A83-8DD9-B22446CBE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3B9BD2C-976D-9081-19A2-D687D9BD8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A96FA4-A6C9-FA4F-1B1C-B9D817E89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70BA3-23EA-4D67-AA33-5D224752D20C}" type="datetime1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838B2D0-A2A5-7DED-D3E5-071A5DB6F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AA6F6FA-D90A-96AF-1716-700AC9351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259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1C7535-B790-84A7-5B84-7AB59DFCF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390AC5-DE43-9B3E-0FB6-BD97551D28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73BE640-2099-10A9-E60F-020223BF11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886D06-73FF-B896-D844-41C528D93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09556-A09C-4FC2-B713-0F9692F0C9C3}" type="datetime1">
              <a:rPr lang="ru-RU" smtClean="0"/>
              <a:t>06.09.2023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70E2079-EA0E-EA2E-D6CC-F5C4D3B86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47294D-AC47-9DAD-C77A-63D298466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531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9CF8C0-0131-29A5-21A7-F0EA7A9B5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9C03B18-C90D-67E4-8FBF-8F5C2E24A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91C77ED-7D6B-0EF5-5632-FADD489EEC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FE0C491-4CCB-3BB9-AD6C-110DFD09C0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6ADE155-2709-5F62-BC46-4B47BA4233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3EF3E10-A9E0-B953-DE66-D3F46B396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7DDE-8D4C-4FA2-AF05-2C1B94DCD7EA}" type="datetime1">
              <a:rPr lang="ru-RU" smtClean="0"/>
              <a:t>06.09.2023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E1A8909-A202-DEBE-72CE-242F51B76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B28B8EC-4DDA-0B76-4327-8A8AEBE7E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756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C596DE-746B-9DF3-E19E-F85F2EF54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35BBB70-602A-7992-EA5E-8F7980FDE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069D2-46D7-405C-9028-13F5E8743DCF}" type="datetime1">
              <a:rPr lang="ru-RU" smtClean="0"/>
              <a:t>06.09.2023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2718518-0A48-AD67-8699-C21E6533F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D12A6DB-1170-3318-7F85-6E2DE81FC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5317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6921369-C263-B47C-0BAF-17E3CD729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92B9-B8CE-4258-B84C-27400D5F95FB}" type="datetime1">
              <a:rPr lang="ru-RU" smtClean="0"/>
              <a:t>06.09.2023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6011D04-3F2B-FCF1-61A0-6FA30E6A6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0070C83-6D31-05EE-97EB-E9BE15EBD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1825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F88D93-2EEE-E863-2B6B-DD6A28BE0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98A11C-E3EA-1903-7E18-3766A5955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90E8874-2022-36C1-47A7-FD637D41A0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999D5D0-88D1-D694-31E4-0B2C8DF66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7937F-FBED-42C0-93F5-5E67B2F42724}" type="datetime1">
              <a:rPr lang="ru-RU" smtClean="0"/>
              <a:t>06.09.2023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AA58FDE-EC83-0956-F46A-A3A37B680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FEA1F75-62C6-4E4D-395E-B2CFDA965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353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1BDE42-DB2B-15DB-53EF-98D0BF577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65079BC-A06A-9937-8A4B-E87B3076EE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9BA4DFC-6FDD-7987-4DA1-298755BA57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12B7390-A631-C716-5FE4-464B07048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25D88-B6A6-4C2F-BEB0-33DE3023AF4C}" type="datetime1">
              <a:rPr lang="ru-RU" smtClean="0"/>
              <a:t>06.09.2023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7A39C32-5340-6A73-6F2C-5F8F177A0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456F9B-3919-EC43-0388-DB8609757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707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F93D0A-323E-8883-4031-5B8366D6E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CC2E119-2D23-74EE-39E2-E5446F9D09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E7040E-2D7E-13D5-C1F5-B91CF44E42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5E558-8F58-4D1B-BB5A-FDE92D80F1D8}" type="datetime1">
              <a:rPr lang="ru-RU" smtClean="0"/>
              <a:t>06.09.2023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1D35A0-BD8C-BC4F-061A-BE60C3DDA0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809940-FD1F-A0A1-6CEB-95C36947FE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488A2-F1AF-4C90-B6E5-DA93EE1E38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799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EE5E25-24A3-8DF0-AB85-7BF8A3C72E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6868" y="2569873"/>
            <a:ext cx="9144000" cy="859127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>
                <a:latin typeface="Montserrat" panose="00000500000000000000" pitchFamily="2" charset="-52"/>
              </a:rPr>
              <a:t>Веб-разработчик</a:t>
            </a:r>
            <a:endParaRPr lang="ru-RU" dirty="0">
              <a:latin typeface="Montserrat" panose="00000500000000000000" pitchFamily="2" charset="-5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FC70B8-33CD-FD38-C75A-B4AE3E56A755}"/>
              </a:ext>
            </a:extLst>
          </p:cNvPr>
          <p:cNvSpPr txBox="1"/>
          <p:nvPr/>
        </p:nvSpPr>
        <p:spPr>
          <a:xfrm>
            <a:off x="996868" y="3666392"/>
            <a:ext cx="830539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dirty="0" smtClean="0">
                <a:latin typeface="Montserrat" panose="00000500000000000000" pitchFamily="2" charset="-52"/>
              </a:rPr>
              <a:t>Руководитель программы:</a:t>
            </a:r>
            <a:endParaRPr lang="ru-RU" dirty="0">
              <a:latin typeface="Montserrat" panose="00000500000000000000" pitchFamily="2" charset="-52"/>
            </a:endParaRPr>
          </a:p>
          <a:p>
            <a:r>
              <a:rPr lang="ru-RU" dirty="0" err="1" smtClean="0">
                <a:latin typeface="Montserrat" panose="00000500000000000000" pitchFamily="2" charset="-52"/>
              </a:rPr>
              <a:t>Голлай</a:t>
            </a:r>
            <a:r>
              <a:rPr lang="ru-RU" dirty="0" smtClean="0">
                <a:latin typeface="Montserrat" panose="00000500000000000000" pitchFamily="2" charset="-52"/>
              </a:rPr>
              <a:t> Александр Владимирович</a:t>
            </a:r>
            <a:r>
              <a:rPr lang="ru-RU" dirty="0">
                <a:latin typeface="Montserrat" panose="00000500000000000000" pitchFamily="2" charset="-52"/>
              </a:rPr>
              <a:t>, </a:t>
            </a:r>
            <a:r>
              <a:rPr lang="ru-RU" dirty="0" smtClean="0">
                <a:latin typeface="Montserrat" panose="00000500000000000000" pitchFamily="2" charset="-52"/>
              </a:rPr>
              <a:t>д.т.н., проректор </a:t>
            </a:r>
            <a:r>
              <a:rPr lang="ru-RU" dirty="0">
                <a:latin typeface="Montserrat" panose="00000500000000000000" pitchFamily="2" charset="-52"/>
              </a:rPr>
              <a:t>по цифровой трансформации ЮУрГУ, директор высшей школы электроники и компьютерных </a:t>
            </a:r>
            <a:r>
              <a:rPr lang="ru-RU" dirty="0" smtClean="0">
                <a:latin typeface="Montserrat" panose="00000500000000000000" pitchFamily="2" charset="-52"/>
              </a:rPr>
              <a:t>наук </a:t>
            </a:r>
            <a:endParaRPr lang="ru-RU" dirty="0">
              <a:latin typeface="Montserrat" panose="00000500000000000000" pitchFamily="2" charset="-52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21C783A-ECED-4109-89A5-EAB13A7B909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3823" y="573119"/>
            <a:ext cx="1999800" cy="59912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E98500F5-05B4-39F5-07D6-C54BAEF8FC2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2" t="9169" r="20281" b="71803"/>
          <a:stretch/>
        </p:blipFill>
        <p:spPr>
          <a:xfrm>
            <a:off x="7934550" y="426953"/>
            <a:ext cx="1869273" cy="891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22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Montserrat" panose="00000500000000000000" pitchFamily="2" charset="-52"/>
              </a:rPr>
              <a:t>Веб-разработчик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погрузит слушателя в основы веб-разработки, познакомит с современными технологиями 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методологиями веб-программирования – языками программирования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JavaScript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основами работы с БД, средствами автоматизации веб-разработки и поддержания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существующих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проектов, а также популярными системами управления контентом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сайта.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Веб-разработчик – создает сайты, приложения (интернет-магазины, поисковики, онлайн-банки).  На программе вы научитесь создавать внешний вид сайта и познакомитесь с программированием серверной части. </a:t>
            </a:r>
          </a:p>
        </p:txBody>
      </p:sp>
    </p:spTree>
    <p:extLst>
      <p:ext uri="{BB962C8B-B14F-4D97-AF65-F5344CB8AC3E}">
        <p14:creationId xmlns:p14="http://schemas.microsoft.com/office/powerpoint/2010/main" val="381482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16D861-6FD6-19EB-8CE3-C133C0131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123" y="209897"/>
            <a:ext cx="10515600" cy="1325563"/>
          </a:xfrm>
        </p:spPr>
        <p:txBody>
          <a:bodyPr/>
          <a:lstStyle/>
          <a:p>
            <a:r>
              <a:rPr lang="ru-RU" dirty="0"/>
              <a:t>Коллектив, реализующий </a:t>
            </a:r>
            <a:r>
              <a:rPr lang="ru-RU" dirty="0" smtClean="0"/>
              <a:t>программу</a:t>
            </a:r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BF0BBC4-6B2D-C7C7-32BF-08A78FD29DC1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3823" y="573119"/>
            <a:ext cx="1999800" cy="599122"/>
          </a:xfrm>
          <a:prstGeom prst="rect">
            <a:avLst/>
          </a:prstGeom>
        </p:spPr>
      </p:pic>
      <p:sp>
        <p:nvSpPr>
          <p:cNvPr id="6" name="Номер слайда 11">
            <a:extLst>
              <a:ext uri="{FF2B5EF4-FFF2-40B4-BE49-F238E27FC236}">
                <a16:creationId xmlns:a16="http://schemas.microsoft.com/office/drawing/2014/main" id="{A23D75B7-783A-6654-1477-4F95C83C8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29436" y="6379783"/>
            <a:ext cx="2743200" cy="365125"/>
          </a:xfrm>
        </p:spPr>
        <p:txBody>
          <a:bodyPr/>
          <a:lstStyle/>
          <a:p>
            <a:fld id="{7865C1AF-7F76-419A-932E-65E61A8A8F21}" type="slidenum">
              <a:rPr lang="ru-RU" sz="3600" smtClean="0">
                <a:solidFill>
                  <a:schemeClr val="tx1"/>
                </a:solidFill>
              </a:rPr>
              <a:t>2</a:t>
            </a:fld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C224F2D-BC96-6063-4B73-28689FFB53C2}"/>
              </a:ext>
            </a:extLst>
          </p:cNvPr>
          <p:cNvSpPr/>
          <p:nvPr/>
        </p:nvSpPr>
        <p:spPr>
          <a:xfrm>
            <a:off x="3099244" y="1839083"/>
            <a:ext cx="1357745" cy="144318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</a:rPr>
              <a:t>ФОТО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A24D73C3-AE77-734F-87CC-41E76D262605}"/>
              </a:ext>
            </a:extLst>
          </p:cNvPr>
          <p:cNvSpPr/>
          <p:nvPr/>
        </p:nvSpPr>
        <p:spPr>
          <a:xfrm>
            <a:off x="7727224" y="1876555"/>
            <a:ext cx="1357745" cy="144318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</a:rPr>
              <a:t>ФОТО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F0D96EE-B52D-B840-BB26-7A45173AABE0}"/>
              </a:ext>
            </a:extLst>
          </p:cNvPr>
          <p:cNvSpPr txBox="1"/>
          <p:nvPr/>
        </p:nvSpPr>
        <p:spPr>
          <a:xfrm>
            <a:off x="822036" y="3369738"/>
            <a:ext cx="15822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>
                <a:latin typeface="Montserrat" panose="00000500000000000000" pitchFamily="2" charset="-52"/>
              </a:rPr>
              <a:t>Голлай Александр Владимирович</a:t>
            </a:r>
            <a:endParaRPr lang="ru-RU" sz="1100" dirty="0">
              <a:latin typeface="Montserrat" panose="00000500000000000000" pitchFamily="2" charset="-52"/>
            </a:endParaRPr>
          </a:p>
          <a:p>
            <a:r>
              <a:rPr lang="ru-RU" sz="1100" dirty="0">
                <a:latin typeface="Montserrat" panose="00000500000000000000" pitchFamily="2" charset="-52"/>
              </a:rPr>
              <a:t>Руководитель ДПП, </a:t>
            </a:r>
            <a:r>
              <a:rPr lang="ru-RU" sz="1100" dirty="0" smtClean="0">
                <a:latin typeface="Montserrat" panose="00000500000000000000" pitchFamily="2" charset="-52"/>
              </a:rPr>
              <a:t>д.т.н.</a:t>
            </a:r>
            <a:endParaRPr lang="ru-RU" sz="1100" dirty="0">
              <a:latin typeface="Montserrat" panose="00000500000000000000" pitchFamily="2" charset="-5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4A51988-5053-CFA5-A83A-57F186B91CCA}"/>
              </a:ext>
            </a:extLst>
          </p:cNvPr>
          <p:cNvSpPr txBox="1"/>
          <p:nvPr/>
        </p:nvSpPr>
        <p:spPr>
          <a:xfrm>
            <a:off x="7885953" y="3452817"/>
            <a:ext cx="135774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latin typeface="Montserrat" panose="00000500000000000000" pitchFamily="2" charset="-52"/>
              </a:rPr>
              <a:t>Зайцев Андрей Владимирович, </a:t>
            </a:r>
          </a:p>
          <a:p>
            <a:r>
              <a:rPr lang="ru-RU" sz="1100" dirty="0">
                <a:latin typeface="Montserrat" panose="00000500000000000000" pitchFamily="2" charset="-52"/>
              </a:rPr>
              <a:t>заведующий сектором веб-проектов </a:t>
            </a:r>
            <a:r>
              <a:rPr lang="ru-RU" sz="1100" dirty="0" err="1" smtClean="0">
                <a:latin typeface="Montserrat" panose="00000500000000000000" pitchFamily="2" charset="-52"/>
              </a:rPr>
              <a:t>ЮУрГУ,преподаватель</a:t>
            </a:r>
            <a:r>
              <a:rPr lang="ru-RU" sz="1100" dirty="0" smtClean="0">
                <a:latin typeface="Montserrat" panose="00000500000000000000" pitchFamily="2" charset="-52"/>
              </a:rPr>
              <a:t> модуль 3</a:t>
            </a:r>
            <a:endParaRPr lang="ru-RU" sz="1100" dirty="0">
              <a:latin typeface="Montserrat" panose="00000500000000000000" pitchFamily="2" charset="-52"/>
            </a:endParaRPr>
          </a:p>
          <a:p>
            <a:r>
              <a:rPr lang="ru-RU" sz="1100" dirty="0">
                <a:latin typeface="Montserrat" panose="00000500000000000000" pitchFamily="2" charset="-52"/>
              </a:rPr>
              <a:t>Преподаватель практики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BE2F23A7-DB44-31D8-C92A-4BEDB1175703}"/>
              </a:ext>
            </a:extLst>
          </p:cNvPr>
          <p:cNvSpPr/>
          <p:nvPr/>
        </p:nvSpPr>
        <p:spPr>
          <a:xfrm>
            <a:off x="822036" y="1816080"/>
            <a:ext cx="1357745" cy="144318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>
                <a:solidFill>
                  <a:schemeClr val="tx1"/>
                </a:solidFill>
              </a:rPr>
              <a:t>ФОТО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969" y="1833072"/>
            <a:ext cx="1304812" cy="140919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152738" y="3452817"/>
            <a:ext cx="139308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latin typeface="Montserrat" panose="00000500000000000000" pitchFamily="2" charset="-52"/>
              </a:rPr>
              <a:t>Репина Ксения Владимировна,</a:t>
            </a:r>
          </a:p>
          <a:p>
            <a:r>
              <a:rPr lang="ru-RU" sz="1100" dirty="0" smtClean="0">
                <a:latin typeface="Montserrat" panose="00000500000000000000" pitchFamily="2" charset="-52"/>
              </a:rPr>
              <a:t>Преподаватель модуль 1</a:t>
            </a:r>
            <a:endParaRPr lang="ru-RU" sz="1100" dirty="0">
              <a:latin typeface="Montserrat" panose="00000500000000000000" pitchFamily="2" charset="-52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344" y="1818110"/>
            <a:ext cx="1346871" cy="1441152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6" t="12220" r="6816" b="23974"/>
          <a:stretch/>
        </p:blipFill>
        <p:spPr>
          <a:xfrm>
            <a:off x="7727224" y="1908447"/>
            <a:ext cx="1326023" cy="133382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6504" y="1894176"/>
            <a:ext cx="1182878" cy="1419453"/>
          </a:xfrm>
          <a:prstGeom prst="rect">
            <a:avLst/>
          </a:prstGeom>
        </p:spPr>
      </p:pic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3C224F2D-BC96-6063-4B73-28689FFB53C2}"/>
              </a:ext>
            </a:extLst>
          </p:cNvPr>
          <p:cNvSpPr/>
          <p:nvPr/>
        </p:nvSpPr>
        <p:spPr>
          <a:xfrm>
            <a:off x="5169071" y="1870447"/>
            <a:ext cx="1357745" cy="1443182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130081" y="3404846"/>
            <a:ext cx="1393081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latin typeface="Montserrat" panose="00000500000000000000" pitchFamily="2" charset="-52"/>
              </a:rPr>
              <a:t>Семенихина Полина </a:t>
            </a:r>
            <a:r>
              <a:rPr lang="ru-RU" sz="1100" dirty="0" smtClean="0">
                <a:latin typeface="Montserrat" panose="00000500000000000000" pitchFamily="2" charset="-52"/>
              </a:rPr>
              <a:t>Николаевна</a:t>
            </a:r>
            <a:r>
              <a:rPr lang="ru-RU" sz="1100" dirty="0">
                <a:latin typeface="Montserrat" panose="00000500000000000000" pitchFamily="2" charset="-52"/>
              </a:rPr>
              <a:t>,</a:t>
            </a:r>
            <a:r>
              <a:rPr lang="en-US" sz="1100" dirty="0" smtClean="0">
                <a:latin typeface="Montserrat" panose="00000500000000000000" pitchFamily="2" charset="-52"/>
              </a:rPr>
              <a:t> </a:t>
            </a:r>
            <a:r>
              <a:rPr lang="ru-RU" sz="1100" dirty="0" smtClean="0">
                <a:latin typeface="Montserrat" panose="00000500000000000000" pitchFamily="2" charset="-52"/>
              </a:rPr>
              <a:t>преподаватель модуль 2 </a:t>
            </a:r>
            <a:endParaRPr lang="ru-RU" sz="1100" dirty="0">
              <a:latin typeface="Montserrat" panose="00000500000000000000" pitchFamily="2" charset="-5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63870" y="4434782"/>
            <a:ext cx="666335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Преподаватели практики: </a:t>
            </a:r>
          </a:p>
          <a:p>
            <a:r>
              <a:rPr lang="en-US" dirty="0" smtClean="0"/>
              <a:t> </a:t>
            </a:r>
          </a:p>
          <a:p>
            <a:r>
              <a:rPr lang="ru-RU" dirty="0"/>
              <a:t>Мезенцев Игорь </a:t>
            </a:r>
            <a:r>
              <a:rPr lang="ru-RU" dirty="0" smtClean="0"/>
              <a:t>Юрьевич, Отдел автоматизации </a:t>
            </a:r>
            <a:r>
              <a:rPr lang="ru-RU" dirty="0"/>
              <a:t>процессов и </a:t>
            </a:r>
            <a:br>
              <a:rPr lang="ru-RU" dirty="0"/>
            </a:br>
            <a:r>
              <a:rPr lang="ru-RU" dirty="0"/>
              <a:t>веб-технологий ОГБУ «ЧРЦНИТ</a:t>
            </a:r>
            <a:r>
              <a:rPr lang="ru-RU" dirty="0" smtClean="0"/>
              <a:t>»</a:t>
            </a:r>
          </a:p>
          <a:p>
            <a:endParaRPr lang="ru-RU" dirty="0" smtClean="0"/>
          </a:p>
          <a:p>
            <a:r>
              <a:rPr lang="ru-RU" dirty="0" smtClean="0"/>
              <a:t>Аверин Андрей Сергеевич, разработчик Веб-приложений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572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Montserrat" panose="00000500000000000000" pitchFamily="2" charset="-52"/>
              </a:rPr>
              <a:t>Веб-разработчик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354015" y="1855177"/>
            <a:ext cx="1037492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Срок обучения: 9 месяцев (сентябрь - июнь)</a:t>
            </a:r>
          </a:p>
          <a:p>
            <a:pPr algn="just"/>
            <a:r>
              <a:rPr lang="ru-RU" dirty="0" smtClean="0"/>
              <a:t>Формат обучения: очно-заочный.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Все образовательные материалы программы (лекции, задания, </a:t>
            </a:r>
            <a:r>
              <a:rPr lang="ru-RU" dirty="0" err="1" smtClean="0"/>
              <a:t>доп</a:t>
            </a:r>
            <a:r>
              <a:rPr lang="ru-RU" dirty="0" smtClean="0"/>
              <a:t> материал для самостоятельного обучения, тесты) размечается на учебном портале </a:t>
            </a:r>
            <a:r>
              <a:rPr lang="en-US" dirty="0" smtClean="0"/>
              <a:t>do.susu.ru </a:t>
            </a:r>
            <a:r>
              <a:rPr lang="ru-RU" dirty="0" smtClean="0"/>
              <a:t>в электронном виде.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По первым 4-м модулям программы (сентябрь-декабрь) лекции и практики проходят в онлайн формате дистанционно. Подключаясь по ссылке, вы слушаете лекцию. Для практик в онлайн формате, конечно, </a:t>
            </a:r>
            <a:r>
              <a:rPr lang="ru-RU" b="1" dirty="0" smtClean="0"/>
              <a:t>вам необходимо иметь компьютер или ноутбук,</a:t>
            </a:r>
            <a:r>
              <a:rPr lang="ru-RU" dirty="0" smtClean="0"/>
              <a:t> в противном случае вы посещаете аудиторные занятия.</a:t>
            </a:r>
          </a:p>
          <a:p>
            <a:pPr algn="just"/>
            <a:r>
              <a:rPr lang="ru-RU" dirty="0" smtClean="0"/>
              <a:t> </a:t>
            </a:r>
          </a:p>
          <a:p>
            <a:pPr algn="just"/>
            <a:r>
              <a:rPr lang="ru-RU" dirty="0" smtClean="0"/>
              <a:t>2 модуля (январь-февраль), касающиеся программирования серверной части, проходят в аудитории. Материал для самостоятельного изучения размещается на учебном портале. 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Вы любое время вы можете обратиться к материалам курса и погрузиться в тему веб-разработки.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366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Montserrat" panose="00000500000000000000" pitchFamily="2" charset="-52"/>
              </a:rPr>
              <a:t>Веб-разработчик.</a:t>
            </a:r>
            <a:br>
              <a:rPr lang="ru-RU" dirty="0" smtClean="0">
                <a:latin typeface="Montserrat" panose="00000500000000000000" pitchFamily="2" charset="-52"/>
              </a:rPr>
            </a:br>
            <a:r>
              <a:rPr lang="ru-RU" dirty="0">
                <a:latin typeface="Montserrat" panose="00000500000000000000" pitchFamily="2" charset="-52"/>
              </a:rPr>
              <a:t>Структура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30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Модуль 1: Верстка сайта (</a:t>
            </a:r>
            <a:r>
              <a:rPr lang="en-US" dirty="0" smtClean="0"/>
              <a:t>HTML </a:t>
            </a:r>
            <a:r>
              <a:rPr lang="ru-RU" dirty="0" smtClean="0"/>
              <a:t>и </a:t>
            </a:r>
            <a:r>
              <a:rPr lang="en-US" dirty="0" smtClean="0"/>
              <a:t>CSS </a:t>
            </a:r>
            <a:r>
              <a:rPr lang="ru-RU" dirty="0" smtClean="0"/>
              <a:t>технологии)</a:t>
            </a:r>
          </a:p>
          <a:p>
            <a:pPr marL="0" indent="0">
              <a:buNone/>
            </a:pPr>
            <a:r>
              <a:rPr lang="ru-RU" dirty="0" smtClean="0"/>
              <a:t>Модуль 2: Разработка клиентской (внешней) </a:t>
            </a:r>
            <a:r>
              <a:rPr lang="ru-RU" dirty="0"/>
              <a:t>части веб-сайта </a:t>
            </a:r>
            <a:r>
              <a:rPr lang="ru-RU" dirty="0" smtClean="0"/>
              <a:t>(</a:t>
            </a:r>
            <a:r>
              <a:rPr lang="en-US" dirty="0" smtClean="0"/>
              <a:t>JavaScript, </a:t>
            </a:r>
            <a:r>
              <a:rPr lang="ru-RU" dirty="0" smtClean="0"/>
              <a:t>библиотека </a:t>
            </a:r>
            <a:r>
              <a:rPr lang="en-US" dirty="0" smtClean="0"/>
              <a:t>jQuery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Модуль 3: Взаимодействие </a:t>
            </a:r>
            <a:r>
              <a:rPr lang="ru-RU" dirty="0"/>
              <a:t>с базами данных из кода веб-проекта (язык SQL</a:t>
            </a:r>
            <a:r>
              <a:rPr lang="ru-RU" dirty="0" smtClean="0"/>
              <a:t>) и использование </a:t>
            </a:r>
            <a:r>
              <a:rPr lang="ru-RU" dirty="0"/>
              <a:t>СУБД </a:t>
            </a:r>
            <a:r>
              <a:rPr lang="ru-RU" dirty="0" err="1"/>
              <a:t>MySQL</a:t>
            </a:r>
            <a:r>
              <a:rPr lang="ru-RU" dirty="0"/>
              <a:t> при </a:t>
            </a:r>
            <a:r>
              <a:rPr lang="ru-RU" dirty="0" smtClean="0"/>
              <a:t>веб-разработке</a:t>
            </a:r>
          </a:p>
          <a:p>
            <a:pPr marL="0" indent="0">
              <a:buNone/>
            </a:pPr>
            <a:r>
              <a:rPr lang="ru-RU" dirty="0" smtClean="0"/>
              <a:t>Модуль 4: Программирование серверной части (</a:t>
            </a:r>
            <a:r>
              <a:rPr lang="en-US" dirty="0" smtClean="0"/>
              <a:t>PHP, </a:t>
            </a:r>
            <a:r>
              <a:rPr lang="ru-RU" dirty="0" smtClean="0"/>
              <a:t>возможности ООП)</a:t>
            </a:r>
          </a:p>
          <a:p>
            <a:pPr marL="0" indent="0">
              <a:buNone/>
            </a:pPr>
            <a:r>
              <a:rPr lang="ru-RU" dirty="0" smtClean="0"/>
              <a:t>Модуль 5: Средства </a:t>
            </a:r>
            <a:r>
              <a:rPr lang="ru-RU" dirty="0"/>
              <a:t>автоматизации при работе с веб-проектами (WP-CLI, </a:t>
            </a:r>
            <a:r>
              <a:rPr lang="ru-RU" dirty="0" err="1"/>
              <a:t>Cron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 smtClean="0"/>
              <a:t>Производственная практика</a:t>
            </a:r>
          </a:p>
        </p:txBody>
      </p:sp>
    </p:spTree>
    <p:extLst>
      <p:ext uri="{BB962C8B-B14F-4D97-AF65-F5344CB8AC3E}">
        <p14:creationId xmlns:p14="http://schemas.microsoft.com/office/powerpoint/2010/main" val="96105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Montserrat" panose="00000500000000000000" pitchFamily="2" charset="-52"/>
              </a:rPr>
              <a:t>Веб-разработчик. </a:t>
            </a:r>
            <a:br>
              <a:rPr lang="ru-RU" dirty="0" smtClean="0">
                <a:latin typeface="Montserrat" panose="00000500000000000000" pitchFamily="2" charset="-52"/>
              </a:rPr>
            </a:br>
            <a:r>
              <a:rPr lang="ru-RU" dirty="0" smtClean="0">
                <a:latin typeface="Montserrat" panose="00000500000000000000" pitchFamily="2" charset="-52"/>
              </a:rPr>
              <a:t>Место практики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Предприятие партнер программы:</a:t>
            </a:r>
          </a:p>
          <a:p>
            <a:pPr marL="0" indent="0">
              <a:buNone/>
            </a:pPr>
            <a:r>
              <a:rPr lang="ru-RU" dirty="0" smtClean="0"/>
              <a:t>ОГБУ «Челябинский региональный центр навигационно-информационных технологий»,</a:t>
            </a:r>
          </a:p>
          <a:p>
            <a:pPr marL="0" indent="0">
              <a:buNone/>
            </a:pPr>
            <a:r>
              <a:rPr lang="ru-RU" dirty="0"/>
              <a:t>О</a:t>
            </a:r>
            <a:r>
              <a:rPr lang="ru-RU" dirty="0" smtClean="0"/>
              <a:t>тдел </a:t>
            </a:r>
            <a:r>
              <a:rPr lang="ru-RU" dirty="0" smtClean="0"/>
              <a:t>автоматизации процессов и веб-технологий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Практику ведут действующие разработчики веб-приложений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705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>
                <a:latin typeface="Montserrat" panose="00000500000000000000" pitchFamily="2" charset="-52"/>
              </a:rPr>
              <a:t>Веб-разработчик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00310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В случае успешного окончания программы </a:t>
            </a:r>
            <a:r>
              <a:rPr lang="ru-RU" b="1" dirty="0" smtClean="0"/>
              <a:t>вы получите</a:t>
            </a:r>
            <a:r>
              <a:rPr lang="ru-RU" dirty="0" smtClean="0"/>
              <a:t>:</a:t>
            </a:r>
          </a:p>
          <a:p>
            <a:pPr marL="0" indent="0" algn="just">
              <a:buNone/>
            </a:pPr>
            <a:r>
              <a:rPr lang="ru-RU" dirty="0" smtClean="0"/>
              <a:t>1) Диплом ЮУрГУ о переподготовке по дополнительной программе Веб-разработчик</a:t>
            </a:r>
          </a:p>
          <a:p>
            <a:pPr marL="0" indent="0" algn="just">
              <a:buNone/>
            </a:pPr>
            <a:r>
              <a:rPr lang="ru-RU" dirty="0" smtClean="0"/>
              <a:t>2) Новую квалификацию «</a:t>
            </a:r>
            <a:r>
              <a:rPr lang="ru-RU" dirty="0"/>
              <a:t>Разработчик </a:t>
            </a:r>
            <a:r>
              <a:rPr lang="ru-RU" dirty="0" err="1"/>
              <a:t>Web</a:t>
            </a:r>
            <a:r>
              <a:rPr lang="ru-RU" dirty="0"/>
              <a:t> и мультимедийных приложений</a:t>
            </a:r>
            <a:r>
              <a:rPr lang="ru-RU" dirty="0" smtClean="0"/>
              <a:t>»</a:t>
            </a:r>
          </a:p>
          <a:p>
            <a:pPr marL="0" indent="0" algn="just">
              <a:buNone/>
            </a:pPr>
            <a:r>
              <a:rPr lang="ru-RU" dirty="0" smtClean="0"/>
              <a:t>3) Знания в области </a:t>
            </a:r>
            <a:r>
              <a:rPr lang="en-US" dirty="0" smtClean="0"/>
              <a:t>frontend </a:t>
            </a:r>
            <a:r>
              <a:rPr lang="ru-RU" dirty="0" smtClean="0"/>
              <a:t>и </a:t>
            </a:r>
            <a:r>
              <a:rPr lang="en-US" dirty="0" smtClean="0"/>
              <a:t>backend </a:t>
            </a:r>
            <a:r>
              <a:rPr lang="ru-RU" dirty="0" smtClean="0"/>
              <a:t>разработки сайтов, которые вам позволят претендовать на должности верстальщика, </a:t>
            </a:r>
            <a:r>
              <a:rPr lang="en-US" dirty="0" smtClean="0"/>
              <a:t>frontend-</a:t>
            </a:r>
            <a:r>
              <a:rPr lang="ru-RU" dirty="0" smtClean="0"/>
              <a:t>разработчика (</a:t>
            </a:r>
            <a:r>
              <a:rPr lang="en-US" dirty="0" smtClean="0"/>
              <a:t>junior</a:t>
            </a:r>
            <a:r>
              <a:rPr lang="ru-RU" dirty="0" smtClean="0"/>
              <a:t>), </a:t>
            </a:r>
            <a:r>
              <a:rPr lang="en-US" dirty="0" smtClean="0"/>
              <a:t>backend-</a:t>
            </a:r>
            <a:r>
              <a:rPr lang="ru-RU" dirty="0" smtClean="0"/>
              <a:t>разработчика</a:t>
            </a:r>
            <a:r>
              <a:rPr lang="en-US" dirty="0" smtClean="0"/>
              <a:t> </a:t>
            </a:r>
            <a:r>
              <a:rPr lang="ru-RU" dirty="0"/>
              <a:t>(</a:t>
            </a:r>
            <a:r>
              <a:rPr lang="en-US" dirty="0"/>
              <a:t>junior</a:t>
            </a:r>
            <a:r>
              <a:rPr lang="ru-RU" dirty="0"/>
              <a:t>)</a:t>
            </a:r>
            <a:r>
              <a:rPr lang="ru-RU" dirty="0" smtClean="0"/>
              <a:t> и развиваться в этой сфере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ru-RU" dirty="0" smtClean="0"/>
              <a:t>4) По данным сайта </a:t>
            </a:r>
            <a:r>
              <a:rPr lang="en-US" dirty="0" smtClean="0"/>
              <a:t>hh.ru </a:t>
            </a:r>
            <a:r>
              <a:rPr lang="ru-RU" dirty="0" smtClean="0"/>
              <a:t>5 тыс. вакансий по запросу «веб-разработчик» по России. Зарплата на начальных позициях 50 тыс. руб.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013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1865</TotalTime>
  <Words>470</Words>
  <Application>Microsoft Office PowerPoint</Application>
  <PresentationFormat>Широкоэкранный</PresentationFormat>
  <Paragraphs>56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Montserrat</vt:lpstr>
      <vt:lpstr>Times New Roman</vt:lpstr>
      <vt:lpstr>Тема Office</vt:lpstr>
      <vt:lpstr>Веб-разработчик</vt:lpstr>
      <vt:lpstr>Веб-разработчик</vt:lpstr>
      <vt:lpstr>Коллектив, реализующий программу</vt:lpstr>
      <vt:lpstr>Веб-разработчик</vt:lpstr>
      <vt:lpstr>Веб-разработчик. Структура программы</vt:lpstr>
      <vt:lpstr>Веб-разработчик.  Место практики</vt:lpstr>
      <vt:lpstr>Веб-разработчик</vt:lpstr>
    </vt:vector>
  </TitlesOfParts>
  <Company>Innopolis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ДПП</dc:title>
  <dc:creator>Innopolis University03</dc:creator>
  <cp:lastModifiedBy>Бирюкова Дарья Вячеславовна</cp:lastModifiedBy>
  <cp:revision>57</cp:revision>
  <dcterms:created xsi:type="dcterms:W3CDTF">2022-07-15T12:15:03Z</dcterms:created>
  <dcterms:modified xsi:type="dcterms:W3CDTF">2023-09-06T09:48:31Z</dcterms:modified>
</cp:coreProperties>
</file>