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3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F9A4FBF-42D2-3ED8-2CDB-3ACF7EEFE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E9AD8A-D42F-14C0-8213-08EBB13CD7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653C-DF61-459D-84E6-4A65BF10E176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7DF4F-1D86-DF6A-BBA3-5633A8C710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02F7C1-48E9-37B7-2CAF-830E8D99C1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22074-E21B-4121-B3D4-56F71ECEC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26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E168-C58C-4AC5-9C3A-2B3891149137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78AF1-6800-4F8F-98AD-A2210D4D9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79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6794-5CCC-403A-ACE1-B693AB9CCBD0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6763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71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406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4E48C9-CE79-430F-9547-C14B0C8036D4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70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1101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39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E8A9-CBD3-466D-805D-15CE35325776}" type="datetime1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7C6-1CD0-4E16-B2B2-BC5437DAD5B8}" type="datetime1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3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24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4362-8ECA-4C70-AC40-4F179EFE186C}" type="datetime1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1D4DBB5-1AA3-48B5-98DA-1F4D7F7F779A}" type="datetime1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F889423E-3A7F-47E1-84A8-2FEFBB2C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14BE64-22B0-A59C-E5BD-F51AC6A4DC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saturation sat="14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88"/>
            <a:ext cx="5477632" cy="38542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63A86-FB9F-DA6D-9A26-225B4CD64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644" y="696930"/>
            <a:ext cx="6346258" cy="2510048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Web-</a:t>
            </a:r>
            <a:r>
              <a:rPr lang="ru-RU" sz="2800" b="1" kern="1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аналитика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1F90-D7CF-6531-9687-799F78EDB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262" y="5314911"/>
            <a:ext cx="9144000" cy="1309255"/>
          </a:xfrm>
        </p:spPr>
        <p:txBody>
          <a:bodyPr/>
          <a:lstStyle/>
          <a:p>
            <a:r>
              <a:rPr lang="ru-RU" sz="1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ПРОФЕССИОНАЛЬНАЯ ПРОГРАММА ПЕРЕПОДГОТОВКИ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605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FF1D-305C-7819-57AC-0F59E941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137"/>
            <a:ext cx="2927142" cy="14883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D0E06-A5D3-C9B9-F45F-5F6D0BFB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428093"/>
          </a:xfrm>
        </p:spPr>
        <p:txBody>
          <a:bodyPr>
            <a:normAutofit/>
          </a:bodyPr>
          <a:lstStyle/>
          <a:p>
            <a:pPr algn="ctr"/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РЕЗЮМЕ и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21ACB-083F-C19D-B509-0ED24A2B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301" y="904774"/>
            <a:ext cx="9416217" cy="5313145"/>
          </a:xfrm>
        </p:spPr>
        <p:txBody>
          <a:bodyPr>
            <a:normAutofit/>
          </a:bodyPr>
          <a:lstStyle/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Веб-аналитик (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Analyst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анализирует данные, полученные с сервисов аналитики (самые популярные – «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Яндекс.Метрика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есть и много аналогов), с внутренних аналитических систем, чтобы отслеживать эффективность рекламы, качество трафика, поведение пользователей на сайте. Исходя из собранных данных, веб-аналитик может предложить способы повысить эффективность работы сайта: как увеличить его посещаемость, повысить конверсию, расширить базу подписчиков и др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ИТ-специальность </a:t>
            </a:r>
            <a:r>
              <a:rPr lang="ru-RU" sz="1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окончания программы: </a:t>
            </a:r>
            <a:r>
              <a:rPr lang="ru-RU" sz="18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Системный аналитик </a:t>
            </a:r>
            <a:r>
              <a:rPr lang="en-US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систем, </a:t>
            </a:r>
            <a:r>
              <a:rPr lang="en-US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SEO-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endParaRPr lang="ru-RU" sz="1800" kern="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kern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kern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З/плата </a:t>
            </a:r>
            <a:r>
              <a:rPr lang="ru-RU" sz="18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сферы, профессиональных умений и опыта работы. </a:t>
            </a:r>
          </a:p>
          <a:p>
            <a:pPr marL="10287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18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100 тыс. руб..</a:t>
            </a:r>
            <a:endParaRPr lang="ru-RU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9A7E0-575C-644D-9213-4C7611A6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6D8CFB-F381-563F-4611-9B8C6329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7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08A407-3251-5E1D-3575-6808B0ECE0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8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642">
            <a:off x="8879410" y="0"/>
            <a:ext cx="3165888" cy="2235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095DE-C84F-75B2-B8E9-566AF45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591" y="168045"/>
            <a:ext cx="10515600" cy="531520"/>
          </a:xfrm>
        </p:spPr>
        <p:txBody>
          <a:bodyPr>
            <a:normAutofit/>
          </a:bodyPr>
          <a:lstStyle/>
          <a:p>
            <a:pPr algn="ctr"/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 задачи программы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1D35-8C52-0C97-8410-909913F0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09" y="538665"/>
            <a:ext cx="11898596" cy="6021910"/>
          </a:xfrm>
        </p:spPr>
        <p:txBody>
          <a:bodyPr>
            <a:normAutofit fontScale="62500" lnSpcReduction="20000"/>
          </a:bodyPr>
          <a:lstStyle/>
          <a:p>
            <a:pPr marL="228600" lvl="1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нацелена на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слушателей понимания особенностей процессов измерения, сбора, анализа, представления и интерпретации информации о посетителях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-сайтов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их улучшения и оптимизации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r>
              <a:rPr lang="ru-RU" sz="34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</a:t>
            </a:r>
            <a:r>
              <a:rPr lang="ru-RU" sz="3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являются: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освоение методов мониторинга посещаемости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-сайтов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основании данных которого определяется аудитория сайта и изучается поведение посетителей для принятия решений по развитию и расширению функциональных возможностей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-ресурса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качественные и количественные показатели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-аналитики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особенности работы в системах сбора статистики и содержание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-журналов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-маяков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счетчиков, анализаторов пакетов;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обзор систем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-аналитики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Яндекс.Метрика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Analitics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технологию построения отчетов в системах </a:t>
            </a:r>
            <a:r>
              <a:rPr lang="en-US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</a:t>
            </a:r>
            <a:r>
              <a:rPr lang="ru-RU" sz="3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-аналитики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статистическую значимость показателей;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теоретические и практические аспекты оценки эффективности мероприятий интернет-маркетинга (SEO, рекламных кампаний).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Tx/>
              <a:buNone/>
            </a:pPr>
            <a:endParaRPr lang="ru-RU" sz="3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39EE1B-921D-341F-D09E-F96D0B8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18FE3E-A15B-5BEF-A568-799BCCD4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C0FC08-CB70-EF68-41B8-98E8610B7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96384"/>
            <a:ext cx="2242194" cy="713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D4343-8933-A535-F50B-ACD3C97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31245" cy="23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освоения программы специалист будет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AFDD-6076-8D61-DD66-B500CEA3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211" y="873178"/>
            <a:ext cx="10515600" cy="51116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адресации и методы взаимодействия в рамках сети Интернет; понятие контента и его жизненного цикла; общую технологию управления контентом; специфику статистических исследований в среде Интернет; методы использования интернет-статистики при социологических исследованиях; основные понятия метрической аналитики и основы проведения анализа посещаемости интернет ресурса; ключевые показатели эффективности сайта как информационной системы; принципы работы систем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-аналитики.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места в управлении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интернет-ресурсом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собирать и проводить анализ поступающей информации о посетителях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использовать программные средства для проведения этого анализа; использовать основные метрики для анализа сайта; использовать специализированные системы для выявления информационных потребностей пользователя сайта; использовать системы аналитики для формализации требований пользователей заказчика; интерпретировать аналитические данные.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метрической аналитики и основами проведения анализа посещаемости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приемами статистических исследований в среде Интернет; навыками анализа и интерпретации информации о пользователях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-сайтов; навыками интерпретации данных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-аналитики для решения профессиональных задач.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0D9A0-9C54-291C-2B6C-D6546759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526119-BDC9-D05F-8BC0-BFA21A0A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89423E-3A7F-47E1-84A8-2FEFBB2C59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5F79-130B-03E9-1487-70B95FD4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979" y="351597"/>
            <a:ext cx="9784080" cy="600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ДППП ИТ-профиля 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аналитика»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784AB6-E87A-464B-0870-0E06BD91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4DDD8E-3CE8-2333-AA7C-CBAC3328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4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382C47-3271-326A-8D00-180AB30CAAA8}"/>
              </a:ext>
            </a:extLst>
          </p:cNvPr>
          <p:cNvSpPr txBox="1"/>
          <p:nvPr/>
        </p:nvSpPr>
        <p:spPr>
          <a:xfrm>
            <a:off x="279465" y="1568602"/>
            <a:ext cx="11325726" cy="4318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spcAft>
                <a:spcPts val="600"/>
              </a:spcAft>
            </a:pP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Буслаева Ольга Станиславовна, к.т.н., доцент кафедры ЦЭИТ </a:t>
            </a:r>
            <a:r>
              <a:rPr lang="ru-RU" sz="1600" kern="1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ЮУрГу</a:t>
            </a:r>
            <a:r>
              <a:rPr lang="ru-RU" sz="1600" kern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 «Южно-Уральский государственный университет (национальный исследовательский университет)», ВШЭУ, </a:t>
            </a:r>
            <a:r>
              <a:rPr lang="ru-RU" sz="1400" kern="1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ЦЭИТ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spcAft>
                <a:spcPts val="600"/>
              </a:spcAft>
            </a:pP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работы в образовательных организациях высшего образования Российской Федерации с 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(</a:t>
            </a:r>
            <a:r>
              <a:rPr lang="ru-RU" sz="1400" kern="100" dirty="0" smtClean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400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0390" lvl="4" indent="9017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400" b="1" kern="10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участии в научно-исследовательских проектах и публикации по данной тематике:</a:t>
            </a:r>
            <a:endParaRPr lang="ru-RU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РФФИ «Моделирование и прогнозирование социально-экономических систем c помощью метода собственных состояний»; </a:t>
            </a:r>
            <a:endParaRPr lang="ru-RU" sz="1200" dirty="0" smtClean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Грант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РФФИ «Разработка новых методов обнаружения и управления локальными ударными повреждениями авиационных конструкций из ПКМ»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Руденко А.С. Автоматизация процессов бесконтактного определения геометрических показателей качества дорожного покрытия// 	Актуальные аспекты развития науки и общества в эпоху цифровой трансформации Сборник материалов II Международной научно-практической конференции. Москва, 2022, с. 126-135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Buslaeva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O.S.,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Sapozhnikov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S.B.,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Bezmelnitsyn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Ignatova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A.V.,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Kudryavtsev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O.A.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Indicator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Films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Residual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Strength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GFRP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Contact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Mechanics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Composite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Materials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2021, 57(1), с. 47-56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err="1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Поллак</a:t>
            </a: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Г.А., Палей А.Г., Буслаева О.С.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Production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Preparation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Manual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ICMSOA 2021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3rd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Modeling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Simulation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endParaRPr lang="ru-RU" sz="1200" dirty="0">
              <a:solidFill>
                <a:srgbClr val="22272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Буслаева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Тыртышная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Т.Д. Прогнозирование Объема Продаж Предприятия С Использованием Методики Отбора Признаков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Scikit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// Материалы I Всероссийской научно-практической конференции. Том Часть 2. Министерство науки и высшего образования Российской Федерации Южно-Уральский государственный университет Кафедра цифровой экономики и информационных технологий. 2022 Издательство: Издательский центр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ЮУрГУ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с. 58-64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2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Серова 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В.С., </a:t>
            </a:r>
            <a:r>
              <a:rPr lang="ru-RU" sz="1200" dirty="0" err="1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Бунова</a:t>
            </a:r>
            <a:r>
              <a:rPr lang="ru-RU" sz="12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Е.В., Буслаева О.С. Анализ математических методов предотвращения несанкционированных действий при совершении онлайн операций с использованием банковских карт // Актуальные проблемы управления, экономики и финансов в контексте глобальных вызовов. Сборник статей по материалам XXVI Национальной научно-практической конференции с международным участием. Челябинск, 2022. С. 38-45.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2" y="1429693"/>
            <a:ext cx="1200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1243-FAA8-E137-7460-7A04FEE2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 преподаватели ДПП ИТ-профиля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аналитика»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923AB3-4524-CD45-DD9A-A1B7A940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83710-A508-18D0-A718-EFD71FAD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3F7C0D-80A8-B90F-ADB9-C852FFA2A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342"/>
              </p:ext>
            </p:extLst>
          </p:nvPr>
        </p:nvGraphicFramePr>
        <p:xfrm>
          <a:off x="1607419" y="2079058"/>
          <a:ext cx="9298004" cy="2506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183">
                  <a:extLst>
                    <a:ext uri="{9D8B030D-6E8A-4147-A177-3AD203B41FA5}">
                      <a16:colId xmlns:a16="http://schemas.microsoft.com/office/drawing/2014/main" val="1987370697"/>
                    </a:ext>
                  </a:extLst>
                </a:gridCol>
                <a:gridCol w="1829503">
                  <a:extLst>
                    <a:ext uri="{9D8B030D-6E8A-4147-A177-3AD203B41FA5}">
                      <a16:colId xmlns:a16="http://schemas.microsoft.com/office/drawing/2014/main" val="1410797054"/>
                    </a:ext>
                  </a:extLst>
                </a:gridCol>
                <a:gridCol w="5486740">
                  <a:extLst>
                    <a:ext uri="{9D8B030D-6E8A-4147-A177-3AD203B41FA5}">
                      <a16:colId xmlns:a16="http://schemas.microsoft.com/office/drawing/2014/main" val="1601470708"/>
                    </a:ext>
                  </a:extLst>
                </a:gridCol>
                <a:gridCol w="1624578">
                  <a:extLst>
                    <a:ext uri="{9D8B030D-6E8A-4147-A177-3AD203B41FA5}">
                      <a16:colId xmlns:a16="http://schemas.microsoft.com/office/drawing/2014/main" val="941064808"/>
                    </a:ext>
                  </a:extLst>
                </a:gridCol>
              </a:tblGrid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20955" algn="ctr"/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Опыт/стаж работы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788303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</a:t>
                      </a:r>
                      <a:r>
                        <a:rPr lang="ru-RU" sz="1600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</a:t>
                      </a: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разработок 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ЮУрГУ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243570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Сухинин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С.С.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Аналитик, компания «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Интерсвязь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68434"/>
                  </a:ext>
                </a:extLst>
              </a:tr>
              <a:tr h="44875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Виноградов И.В.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-специалист. Первый Бит (юр. лицо ООО цифровые системы)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лет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606309"/>
                  </a:ext>
                </a:extLst>
              </a:tr>
              <a:tr h="3958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Макаренко Я.В.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 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ООО «</a:t>
                      </a:r>
                      <a:r>
                        <a:rPr lang="ru-RU" sz="16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Генплейс</a:t>
                      </a: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</a:t>
                      </a:r>
                      <a:endParaRPr lang="ru-RU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0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F485B-9FF7-A364-5AC0-C81511AB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77" y="1920240"/>
            <a:ext cx="10289645" cy="150876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- 9 месяцев.</a:t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Очная форма обучения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дистанционного</a:t>
            </a:r>
            <a:b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формата.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183122-2BD2-0372-1CD1-2A421EA15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4B0735-1290-17AF-21DD-D4A42812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7ABD95-BD80-B251-7571-BBE4A03BCF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025" y="0"/>
            <a:ext cx="51339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1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4380C-559E-42E3-EC3C-9A1AB18F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66" y="139797"/>
            <a:ext cx="9784080" cy="2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программы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FE9ABF-AA23-AFA8-328A-E9837A27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64412D-C036-81E2-B240-394592A4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8F8E03-7E97-46F8-149E-61DC59FDA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439076"/>
              </p:ext>
            </p:extLst>
          </p:nvPr>
        </p:nvGraphicFramePr>
        <p:xfrm>
          <a:off x="452673" y="404262"/>
          <a:ext cx="11606543" cy="5081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357">
                  <a:extLst>
                    <a:ext uri="{9D8B030D-6E8A-4147-A177-3AD203B41FA5}">
                      <a16:colId xmlns:a16="http://schemas.microsoft.com/office/drawing/2014/main" val="1901587369"/>
                    </a:ext>
                  </a:extLst>
                </a:gridCol>
                <a:gridCol w="6482281">
                  <a:extLst>
                    <a:ext uri="{9D8B030D-6E8A-4147-A177-3AD203B41FA5}">
                      <a16:colId xmlns:a16="http://schemas.microsoft.com/office/drawing/2014/main" val="984692939"/>
                    </a:ext>
                  </a:extLst>
                </a:gridCol>
                <a:gridCol w="3539905">
                  <a:extLst>
                    <a:ext uri="{9D8B030D-6E8A-4147-A177-3AD203B41FA5}">
                      <a16:colId xmlns:a16="http://schemas.microsoft.com/office/drawing/2014/main" val="3394823148"/>
                    </a:ext>
                  </a:extLst>
                </a:gridCol>
              </a:tblGrid>
              <a:tr h="204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содержание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30520"/>
                  </a:ext>
                </a:extLst>
              </a:tr>
              <a:tr h="1823920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Введение в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аналитику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Целью программы является: Формирование представления о сущности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-аналитики. Знакомство с терминологией, основных целей и задач а так же области применения в практической сфере.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формирование базовых знаний в сфере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 и профессиональной деятельности по повышению эффективности работы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-сервисов.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Рассматриваются области применения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 с целью повышения эффективности работы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-сервисов. Изучение типовых показателей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-аналитики. Знакомство с основными направлениями применения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0333"/>
                  </a:ext>
                </a:extLst>
              </a:tr>
              <a:tr h="1266096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Инструменты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аналитики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Цели: формирование теоретических знаний и практических умений в области основных инструментов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формирование навыков работы с современными инструментами веб аналитики: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Analytics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Яндекс.Метрика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ROIStat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Яндекс.Вебмастер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Tag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Manager,OWOX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Рассматриваются принципы работы с современными инструментами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аналитики.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35815"/>
                  </a:ext>
                </a:extLst>
              </a:tr>
              <a:tr h="1787627"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Методология </a:t>
                      </a:r>
                      <a:r>
                        <a:rPr lang="en-US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Web-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анализа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формирование представления о методах и подходах построения систем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аналитики, а также средствах и технологиях, на которых основываются системы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аналитики.</a:t>
                      </a:r>
                    </a:p>
                    <a:p>
                      <a:pPr marL="0" indent="18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Задачи: формирование компетенций для решения следующих профессиональных задач: - анализ и исследование существующих методов работы с данными, положенных в основу современных систем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-аналитики; - анализ и исследование существующих методов и алгоритмов, положенных в основу современных систем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-аналитики; - исследование подходов и архитектурных решений для построения систем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аналитики</a:t>
                      </a:r>
                      <a:endParaRPr lang="ru-RU" sz="11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180000"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Алгоритм анализа эффективности сайта. Технический анализ сайта(по устройствам, браузерам, скорости загрузки). Анализ поведения пользователей на сайте(контент сайта, поиск по сайту, карта поведения). Использование тепловых карт (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кликов,ссылок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скроллинга) и </a:t>
                      </a:r>
                      <a:r>
                        <a:rPr lang="ru-RU" sz="1100" kern="1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вебвизора</a:t>
                      </a:r>
                      <a:r>
                        <a:rPr lang="ru-RU" sz="110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анализа сайта</a:t>
                      </a:r>
                    </a:p>
                  </a:txBody>
                  <a:tcPr marL="45870" marR="4587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3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3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CDFB2-38AC-9156-68AD-DB1E742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92266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Базы практики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DB665-AFDE-39B3-6FEC-A5B0AC9D5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465" y="1748334"/>
            <a:ext cx="9784080" cy="4580037"/>
          </a:xfrm>
        </p:spPr>
        <p:txBody>
          <a:bodyPr>
            <a:normAutofit/>
          </a:bodyPr>
          <a:lstStyle/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Интерсвязь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«Компьютерная компания» 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lvl="4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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"ЛАНИТ-Урал"</a:t>
            </a:r>
            <a:endParaRPr lang="en-US" altLang="ru-RU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«Первый бит»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Фирма «Кредо» и др.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"/>
              <a:tabLst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0250" lvl="4" indent="-1714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360F85-250A-E324-5E77-1A00F001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EAD22-7152-2069-EDE8-F6C46C957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8</a:t>
            </a:fld>
            <a:endParaRPr lang="ru-RU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BB601C4-91CB-E44F-0AEA-EB861FCF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627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51" y="2613234"/>
            <a:ext cx="1623060" cy="822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36" y="3811195"/>
            <a:ext cx="1666875" cy="523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315" y="5472071"/>
            <a:ext cx="1771650" cy="619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436" y="4492055"/>
            <a:ext cx="1944793" cy="823031"/>
          </a:xfrm>
          <a:prstGeom prst="rect">
            <a:avLst/>
          </a:prstGeom>
        </p:spPr>
      </p:pic>
      <p:pic>
        <p:nvPicPr>
          <p:cNvPr id="17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9225" y="1439030"/>
            <a:ext cx="104648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3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10A50-A7EA-6E85-02A2-601207D9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543597"/>
          </a:xfrm>
        </p:spPr>
        <p:txBody>
          <a:bodyPr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860B3F-2EE7-B95D-38AB-F99F6DB7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4" y="838298"/>
            <a:ext cx="11357810" cy="4658627"/>
          </a:xfrm>
        </p:spPr>
        <p:txBody>
          <a:bodyPr/>
          <a:lstStyle/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Итоговая аттестация по программе проводится в форме защиты итоговой аттестационной  работы. 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проводится в сроки, предусмотренные учебным планом, графиком учебного процесса, графиком защиты итоговой аттестационной работы. Защита проводится в форме доклада.</a:t>
            </a:r>
          </a:p>
          <a:p>
            <a:pPr marL="72000" indent="-360000" algn="just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требований программы результаты защиты выпускной квалификационной работы оцениваются по 4-х балльной системе («отлично», «хорошо», «удовлетворительно», «неудовлетворительно»).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endParaRPr lang="ru-RU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Выдаваемый документ: </a:t>
            </a:r>
          </a:p>
          <a:p>
            <a:pPr marL="72000" indent="-360000">
              <a:lnSpc>
                <a:spcPct val="100000"/>
              </a:lnSpc>
              <a:spcBef>
                <a:spcPts val="600"/>
              </a:spcBef>
            </a:pPr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 о профессиональной переподготовке</a:t>
            </a:r>
            <a:endParaRPr 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10C03D-732B-D525-B2F9-C397DF54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ОРГАНИЗАЦИЯ И ВНЕДРЕНИЕ БИЗНЕС-ПРОЦЕССОВ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22FD-CF86-3878-792E-75BAB8E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423E-3A7F-47E1-84A8-2FEFBB2C59B0}" type="slidenum">
              <a:rPr lang="ru-RU" smtClean="0"/>
              <a:t>9</a:t>
            </a:fld>
            <a:endParaRPr lang="ru-RU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069F1E55-9E37-8CB9-6574-33D364A3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51" y="3167611"/>
            <a:ext cx="5805272" cy="32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85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Окаймление</Template>
  <TotalTime>326</TotalTime>
  <Words>996</Words>
  <Application>Microsoft Office PowerPoint</Application>
  <PresentationFormat>Широкоэкранный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Corbel</vt:lpstr>
      <vt:lpstr>Symbol</vt:lpstr>
      <vt:lpstr>Times New Roman</vt:lpstr>
      <vt:lpstr>Wingdings</vt:lpstr>
      <vt:lpstr>Окаймление</vt:lpstr>
      <vt:lpstr>Web-аналитика</vt:lpstr>
      <vt:lpstr>Цель и задачи программы</vt:lpstr>
      <vt:lpstr>По результатам освоения программы специалист будет </vt:lpstr>
      <vt:lpstr>Руководитель ДППП ИТ-профиля  «Web-аналитика» </vt:lpstr>
      <vt:lpstr>Авторы и преподаватели ДПП ИТ-профиля   «Web-аналитика» </vt:lpstr>
      <vt:lpstr>  Срок реализации программы - 9 месяцев.  Очная форма обучения в группах  с применением дистанционного  формата. </vt:lpstr>
      <vt:lpstr>Структура программы </vt:lpstr>
      <vt:lpstr>Базы практики</vt:lpstr>
      <vt:lpstr>ИТОГОВАЯ АТТЕСТАЦИЯ</vt:lpstr>
      <vt:lpstr>РЕЗЮМЕ и ПЕРСПЕКТИВЫ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ВНЕДРЕНИЕ  БИЗНЕС-ПРОЦЕССОВ</dc:title>
  <dc:creator>Татьяна Сергеевна Хомякова</dc:creator>
  <cp:lastModifiedBy>Бирюкова Дарья Вячеславовна</cp:lastModifiedBy>
  <cp:revision>33</cp:revision>
  <dcterms:created xsi:type="dcterms:W3CDTF">2023-09-04T12:32:51Z</dcterms:created>
  <dcterms:modified xsi:type="dcterms:W3CDTF">2023-09-06T12:37:48Z</dcterms:modified>
</cp:coreProperties>
</file>