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7" r:id="rId5"/>
    <p:sldId id="258" r:id="rId6"/>
    <p:sldId id="265" r:id="rId7"/>
    <p:sldId id="260" r:id="rId8"/>
    <p:sldId id="266" r:id="rId9"/>
    <p:sldId id="261" r:id="rId10"/>
    <p:sldId id="264" r:id="rId11"/>
    <p:sldId id="268" r:id="rId12"/>
    <p:sldId id="26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6B15"/>
    <a:srgbClr val="000000"/>
    <a:srgbClr val="FFFF00"/>
    <a:srgbClr val="CC0000"/>
    <a:srgbClr val="FFCC00"/>
    <a:srgbClr val="FF0000"/>
    <a:srgbClr val="A50021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730BD-4756-46E0-A8B9-0B42F3376408}" type="datetimeFigureOut">
              <a:rPr lang="ru-RU" smtClean="0"/>
              <a:t>ср,06.09.2023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44AF1-C4B4-4346-A660-F580A6CF2F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032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44AF1-C4B4-4346-A660-F580A6CF2FC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778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44AF1-C4B4-4346-A660-F580A6CF2FC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724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658D95-25C0-B860-FDAB-37B2C36B4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662E50B-D9F6-616E-8E34-7B284348F0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87CBF2-1316-E57C-0762-8F920DE40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237C-D560-49DE-A0F8-43B99071BB59}" type="datetime1">
              <a:rPr lang="ru-RU" smtClean="0"/>
              <a:t>ср,06.09.2023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4A976A-59CC-CF09-AD2D-80F8C7E94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13D518-AD74-352E-294E-00E3C3759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7BD3F-8ABC-4271-B92C-045A922EE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814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FD9D6D-21E0-530D-7E0B-2C8083DAF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F6B7BF-702C-D9CC-A2D6-7D74CFEB0B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531724-FD9F-11EB-ECF4-4A2A66004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8922-E8B1-4A08-8B49-D9C4AE8863D7}" type="datetime1">
              <a:rPr lang="ru-RU" smtClean="0"/>
              <a:t>ср,06.09.2023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6FD9EC-2B56-9708-EBBE-C227CB01D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A19FCD-EBC2-B0BD-49E7-AD5932F6A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7BD3F-8ABC-4271-B92C-045A922EE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772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3931475-7BDF-5CFE-9D79-D7AFAC793B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877CFC9-05FD-78E0-EEC6-BD4A788B1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28298E-C77B-0633-47FF-46FB2A4E6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98013-5B68-4757-B676-E70900300B86}" type="datetime1">
              <a:rPr lang="ru-RU" smtClean="0"/>
              <a:t>ср,06.09.2023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FB36EA-5645-982A-CC0B-7A5AC53B8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3B42A1-D8A8-3169-74EF-C47BBE2B1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7BD3F-8ABC-4271-B92C-045A922EE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044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D26B6-C92B-206E-CFDA-F9651EFE7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B7CC5B-2065-4B6A-0356-5E9BF70AC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421E0B-1D5F-68A9-4A8F-4B929D106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2892-3158-4E25-966A-7AAF775E036F}" type="datetime1">
              <a:rPr lang="ru-RU" smtClean="0"/>
              <a:t>ср,06.09.2023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7D6C90-1BB0-382C-152A-2B031C14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B8E98A-26DB-DCE9-E1CB-F0799EE1D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7BD3F-8ABC-4271-B92C-045A922EE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57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83308-354C-BD9E-4878-0B74840B2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F76B46-4D75-9BF8-625B-7C91C7E3A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632D84-C64B-03D2-FBF9-89C036A81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8E07-FB78-4C89-8AB9-838F1A422926}" type="datetime1">
              <a:rPr lang="ru-RU" smtClean="0"/>
              <a:t>ср,06.09.2023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4D0B69-32C7-0EA5-509D-1D81D8404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559025-6294-7D71-4856-51FFD76E9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7BD3F-8ABC-4271-B92C-045A922EE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620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ECC6F8-1C2F-69BE-4B8C-9E56F0F63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4038E3-571A-B3CA-9E65-066F857701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185EBE-32E3-D44D-1F6A-9B5744DCC9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F699FE-11A3-C126-2668-6E1F25C25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0E5-CBD1-4CD0-B611-859248BD4FD8}" type="datetime1">
              <a:rPr lang="ru-RU" smtClean="0"/>
              <a:t>ср,06.09.2023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47A322-F504-C14E-ED3F-195550655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5616F4-1100-9966-51BB-0D8391851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7BD3F-8ABC-4271-B92C-045A922EE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0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F773BC-4F28-87DB-F712-1AE02AC49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5307D4-C713-5C2A-8B37-F7C18B43E7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8FF970-59EF-2507-62F5-A56944F83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5413A66-97DD-1D73-4EE4-B62A995238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D779B06-CE3C-0FD0-1FD4-B04CE6875D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B406C4-37BF-A712-23CC-C0E285E8C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A1FDB-A47B-407D-84CD-7C2BAB678DC8}" type="datetime1">
              <a:rPr lang="ru-RU" smtClean="0"/>
              <a:t>ср,06.09.2023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19140D0-D01F-2084-FFB5-2B144BD66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1E0B615-182C-2A39-773A-E59A819F4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7BD3F-8ABC-4271-B92C-045A922EE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665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5893E1-280D-59F8-806C-C1052C53A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9BF2F1B-277E-AF12-4FA0-FE157A73D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502A-F70D-45B1-8A6F-D73513588C70}" type="datetime1">
              <a:rPr lang="ru-RU" smtClean="0"/>
              <a:t>ср,06.09.2023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ACC20B2-1820-B98C-FB33-75FBFDEBB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3E2160-BE8F-E99E-26D1-3C9B9145D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7BD3F-8ABC-4271-B92C-045A922EE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978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EC79BE8-A314-58B4-11DE-A38FF2487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FFDC-D253-4C38-87BD-06D56619A1EC}" type="datetime1">
              <a:rPr lang="ru-RU" smtClean="0"/>
              <a:t>ср,06.09.2023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8D0C4DE-AEFD-31D0-276E-ACBCBC029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D7D7715-6E50-C7CA-6DE4-87CAFCA87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7BD3F-8ABC-4271-B92C-045A922EE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71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9940AF-43D7-0D23-7773-0562FECDE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B5CB2D-48B6-E152-735E-F040A58A6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E3CDBE8-4EA5-31CF-11F3-825B36EF5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928240-6E2B-E503-245F-359BA2CA9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74FE5-5AB6-40A3-ACBB-BF6DAAACB220}" type="datetime1">
              <a:rPr lang="ru-RU" smtClean="0"/>
              <a:t>ср,06.09.2023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CF5DF2-AF40-FC0D-6710-40D5A040C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BD7307-37A8-0A60-E8F0-F7036FA7D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7BD3F-8ABC-4271-B92C-045A922EE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713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54C65-22EA-7680-2232-53E6C34C7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82D6FC-54D7-5541-40E3-1575687E0A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B892D8-0EDA-9717-8762-A8D0679F8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8C6838-D074-F516-50D6-52DC33732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1F1C-1704-461D-AF5F-2349F082B6B8}" type="datetime1">
              <a:rPr lang="ru-RU" smtClean="0"/>
              <a:t>ср,06.09.2023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520F07-9EFC-2AA8-D012-A54415250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CCF976-1987-212E-A07F-44942BD24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7BD3F-8ABC-4271-B92C-045A922EE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763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30D36F-C896-921C-D2E6-1A514A18C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5ED67A-3D79-6B98-BB05-67CD515B8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6FEEE5-0F4F-D4F4-FD6A-381EDBD6F4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9F937-F1B2-4967-A2EF-71C6C0C7C40F}" type="datetime1">
              <a:rPr lang="ru-RU" smtClean="0"/>
              <a:t>ср,06.09.2023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3804E8-38A9-D81F-4958-046FA223F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74E26C-2516-6569-07C4-3E543EA9AF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7BD3F-8ABC-4271-B92C-045A922EE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088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86433DE-5295-A6B6-8C45-8D85810C0A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89022" y="3428999"/>
            <a:ext cx="5885222" cy="2435941"/>
          </a:xfrm>
        </p:spPr>
        <p:txBody>
          <a:bodyPr>
            <a:normAutofit fontScale="40000" lnSpcReduction="20000"/>
          </a:bodyPr>
          <a:lstStyle/>
          <a:p>
            <a:pPr algn="just">
              <a:spcBef>
                <a:spcPts val="0"/>
              </a:spcBef>
            </a:pP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Руководитель, авторы и преподаватели программы:</a:t>
            </a:r>
          </a:p>
          <a:p>
            <a:pPr algn="just">
              <a:spcBef>
                <a:spcPts val="0"/>
              </a:spcBef>
            </a:pPr>
            <a:r>
              <a:rPr lang="ru-RU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к.экон.н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., доцент Демин А. А. , </a:t>
            </a:r>
            <a:r>
              <a:rPr lang="ru-RU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к.пед.н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., доцент Иванова О.Н., к.х.н., доцент, </a:t>
            </a:r>
            <a:r>
              <a:rPr lang="ru-RU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квалиф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инвестор Смолякова К.Р., </a:t>
            </a:r>
            <a:r>
              <a:rPr lang="ru-RU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квалиф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инвестор, персональный брокер Филиал «Челябинск. Брокер» ООО «Компания БКС» Богданов Г.Е., </a:t>
            </a:r>
            <a:r>
              <a:rPr lang="ru-RU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квалиф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инвестор, директор Филиала «Челябинск. Брокер» ООО «Компания БКС» Сапожников Ф.А. и др.</a:t>
            </a:r>
          </a:p>
          <a:p>
            <a:pPr algn="just">
              <a:spcBef>
                <a:spcPts val="0"/>
              </a:spcBef>
            </a:pPr>
            <a:endParaRPr lang="ru-RU" sz="4000" dirty="0">
              <a:solidFill>
                <a:srgbClr val="0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Слушатели: студенты, освоившие ОПОП ВО бакалавриата – в объеме не менее первого курса (бакалавры 2-го курса), освоившие ОПОП ВО специалитета – не менее первого и второго курсов (специалисты 3-го курса). Обучающиеся по ОПОП ВО, отнесенным к не </a:t>
            </a:r>
            <a:r>
              <a:rPr lang="ru-RU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ИТпрофилям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C269EA-8A4F-A5EE-09F6-2003A9D24145}"/>
              </a:ext>
            </a:extLst>
          </p:cNvPr>
          <p:cNvSpPr txBox="1"/>
          <p:nvPr/>
        </p:nvSpPr>
        <p:spPr>
          <a:xfrm>
            <a:off x="5589022" y="6141939"/>
            <a:ext cx="18201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 2023</a:t>
            </a:r>
            <a:endParaRPr lang="ru-RU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D982F58-C39E-3752-8A24-E26A77B10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394" y="3301191"/>
            <a:ext cx="4237949" cy="2468898"/>
          </a:xfrm>
          <a:prstGeom prst="rect">
            <a:avLst/>
          </a:prstGeom>
        </p:spPr>
      </p:pic>
      <p:sp>
        <p:nvSpPr>
          <p:cNvPr id="25" name="Заголовок 5">
            <a:extLst>
              <a:ext uri="{FF2B5EF4-FFF2-40B4-BE49-F238E27FC236}">
                <a16:creationId xmlns:a16="http://schemas.microsoft.com/office/drawing/2014/main" id="{59E09F2E-3710-43DA-A44C-D10FDC6E2E7C}"/>
              </a:ext>
            </a:extLst>
          </p:cNvPr>
          <p:cNvSpPr txBox="1">
            <a:spLocks/>
          </p:cNvSpPr>
          <p:nvPr/>
        </p:nvSpPr>
        <p:spPr>
          <a:xfrm>
            <a:off x="1523997" y="119966"/>
            <a:ext cx="9950245" cy="19320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МИНИСТЕРСТВО НАУКИ И ВЫСШЕГО ОБРАЗОВАНИЯ </a:t>
            </a:r>
            <a:b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РОССИЙСКОЙ ФЕДЕРАЦИИ </a:t>
            </a:r>
            <a:b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ЮЖНО-УРАЛЬСКИЙ ГОСУДАРСТВЕННЫЙ УНИВЕРСИТЕТ </a:t>
            </a:r>
            <a:b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ОТКРЫТОГО И ДИСТАНЦИОННОГО ОБРАЗОВАНИЯ</a:t>
            </a:r>
            <a:b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профессиональная программа переподготовки от 28.04.2023 № 0517</a:t>
            </a:r>
            <a:b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AABC74D-D534-37A6-85D3-683C5B24244F}"/>
              </a:ext>
            </a:extLst>
          </p:cNvPr>
          <p:cNvSpPr txBox="1"/>
          <p:nvPr/>
        </p:nvSpPr>
        <p:spPr>
          <a:xfrm>
            <a:off x="973394" y="2052005"/>
            <a:ext cx="10542329" cy="116955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solidFill>
                  <a:schemeClr val="bg1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ТЕХНОЛОГИИ ИСКУССТВЕННОГО ИНТЕЛЛЕКТА И ОБРАБОТКИ БОЛЬШИХ ДАННЫХ </a:t>
            </a:r>
            <a:br>
              <a:rPr lang="ru-RU" sz="1800" b="1" dirty="0">
                <a:solidFill>
                  <a:schemeClr val="bg1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bg1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В ПРОЦЕССЕ УПРАВЛЕНИЯ ЛИЧНЫМИ ФИНАНСАМИ </a:t>
            </a:r>
            <a:br>
              <a:rPr lang="ru-RU" sz="1800" b="1" dirty="0">
                <a:solidFill>
                  <a:schemeClr val="bg1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bg1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(ОБЪЕМ ПРОГРАММЫ 250 ЧАСОВ)</a:t>
            </a:r>
          </a:p>
          <a:p>
            <a:pPr algn="ctr"/>
            <a:endParaRPr lang="ru-RU" sz="800" dirty="0">
              <a:solidFill>
                <a:schemeClr val="bg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5292660-3E7C-5F4B-E1D1-22861FB8833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42893">
            <a:off x="9307194" y="2588252"/>
            <a:ext cx="450883" cy="5145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2A53F2-4F46-6CF8-036B-84F4108890F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034641">
            <a:off x="10222504" y="2588171"/>
            <a:ext cx="519481" cy="51377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533FC6-E8C2-011E-6046-95F24087FA99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1138363">
            <a:off x="9645441" y="2562958"/>
            <a:ext cx="714950" cy="54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478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DB6EF0-91AC-9E34-CA94-8F37C0F74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8015" y="6348945"/>
            <a:ext cx="2743200" cy="365125"/>
          </a:xfrm>
        </p:spPr>
        <p:txBody>
          <a:bodyPr/>
          <a:lstStyle/>
          <a:p>
            <a:fld id="{CF57BD3F-8ABC-4271-B92C-045A922EE50B}" type="slidenum">
              <a:rPr lang="ru-RU" sz="1600" smtClean="0"/>
              <a:t>10</a:t>
            </a:fld>
            <a:endParaRPr lang="ru-RU" sz="1600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4CBE08B-0723-FBE1-8D4C-318DE7654E69}"/>
              </a:ext>
            </a:extLst>
          </p:cNvPr>
          <p:cNvSpPr txBox="1">
            <a:spLocks/>
          </p:cNvSpPr>
          <p:nvPr/>
        </p:nvSpPr>
        <p:spPr>
          <a:xfrm>
            <a:off x="457904" y="127658"/>
            <a:ext cx="11633311" cy="85740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bg1"/>
                </a:solidFill>
                <a:latin typeface="Bahnschrift SemiBold" panose="020B0502040204020203" pitchFamily="34" charset="0"/>
                <a:ea typeface="+mn-ea"/>
                <a:cs typeface="Times New Roman" panose="02020603050405020304" pitchFamily="18" charset="0"/>
              </a:rPr>
              <a:t>КРАТКОЕ СОДЕРЖАНИЕ ПРОИЗВОДСТВЕННОЙ ПРАКТИКИ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Bahnschrift SemiBold" panose="020B0502040204020203" pitchFamily="34" charset="0"/>
                <a:ea typeface="+mn-ea"/>
                <a:cs typeface="Times New Roman" panose="02020603050405020304" pitchFamily="18" charset="0"/>
              </a:rPr>
              <a:t>ПО ПРОФИЛЮ ПРОФЕССИОНАЛЬНОЙ ДЕЯТЕЛЬНОСТИ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95268C-3BA3-EBA5-3E8D-F9320B491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04" y="1185038"/>
            <a:ext cx="5638095" cy="139047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C0D6F6C-F87B-45A4-24AF-F2C52AEF0D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904" y="2861228"/>
            <a:ext cx="5771429" cy="343809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1422FFC-DCDE-0EE1-6BE9-055C49722B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3130" y="1494948"/>
            <a:ext cx="5752381" cy="167619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0657190-4089-9F8D-C08A-B419CFDE3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007" y="3270043"/>
            <a:ext cx="5570504" cy="305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C2C79F0-913A-1F8F-DF14-A049ACBC83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4559" y="1475900"/>
            <a:ext cx="5809524" cy="171428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8B9CA55-265B-6A7E-5366-257A26413F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559" y="2861228"/>
            <a:ext cx="5800000" cy="364761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0CD3DDE-BC52-8D1F-58CF-A56D578DC27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4265"/>
          <a:stretch/>
        </p:blipFill>
        <p:spPr>
          <a:xfrm>
            <a:off x="457904" y="1185038"/>
            <a:ext cx="5771429" cy="13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852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15A9A45-7D1B-9201-C8F8-2884D1093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67780"/>
            <a:ext cx="6842720" cy="4530725"/>
          </a:xfrm>
        </p:spPr>
        <p:txBody>
          <a:bodyPr>
            <a:normAutofit fontScale="92500"/>
          </a:bodyPr>
          <a:lstStyle/>
          <a:p>
            <a:pPr marL="20638" indent="155575" algn="just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Брокерские компании (БКС Мир Инвестиций, Финам, Открытие брокер, Сбербанк, ВТБ и др.)</a:t>
            </a:r>
          </a:p>
          <a:p>
            <a:pPr marL="20638" indent="155575" algn="just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Банки России (ВТБ, Сбербанк, Альфа-Банк, УБРиР, Тинькофф и др.) </a:t>
            </a:r>
          </a:p>
          <a:p>
            <a:pPr marL="20638" indent="155575" algn="just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Страховые компании (ППФ Страхование жизни, РГС, Ингосстрах, АльфаСтрахование и др.) </a:t>
            </a:r>
          </a:p>
          <a:p>
            <a:pPr marL="20638" indent="155575" algn="just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Торговые компании, компании коммунальной сферы и др. областей, требующих обработки больших данных финансовой направленности 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A4DB72-93A0-05B5-2C9A-99A62182E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7BD3F-8ABC-4271-B92C-045A922EE50B}" type="slidenum">
              <a:rPr lang="ru-RU" smtClean="0"/>
              <a:t>11</a:t>
            </a:fld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DD1F830-E240-307A-69B6-21822492E8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9" y="382633"/>
            <a:ext cx="10933547" cy="101067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bg1"/>
                </a:solidFill>
                <a:latin typeface="Bahnschrift SemiBold" panose="020B0502040204020203" pitchFamily="34" charset="0"/>
                <a:ea typeface="+mn-ea"/>
                <a:cs typeface="Times New Roman" panose="02020603050405020304" pitchFamily="18" charset="0"/>
              </a:rPr>
              <a:t>ПАРТНЕРЫ, БАЗЫ ПРАКТИКИ, МЕСТА РАБОТЫ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B9B6D5-95E7-7C08-D88F-1D74595BC4B4}"/>
              </a:ext>
            </a:extLst>
          </p:cNvPr>
          <p:cNvSpPr txBox="1"/>
          <p:nvPr/>
        </p:nvSpPr>
        <p:spPr>
          <a:xfrm rot="21421758">
            <a:off x="8046834" y="5326636"/>
            <a:ext cx="3746459" cy="73866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B050"/>
                </a:solidFill>
              </a:rPr>
              <a:t>Вакансия: ИНВЕСТИЦИОННЫЙ КОНСУЛЬТАНТ, БКС Мир Инвестиций, с опытом, </a:t>
            </a:r>
            <a:r>
              <a:rPr lang="ru-RU" sz="1400" dirty="0" err="1">
                <a:solidFill>
                  <a:srgbClr val="00B050"/>
                </a:solidFill>
              </a:rPr>
              <a:t>квал</a:t>
            </a:r>
            <a:r>
              <a:rPr lang="ru-RU" sz="1400" dirty="0">
                <a:solidFill>
                  <a:srgbClr val="00B050"/>
                </a:solidFill>
              </a:rPr>
              <a:t>. </a:t>
            </a:r>
            <a:r>
              <a:rPr lang="ru-RU" sz="1400" dirty="0" err="1">
                <a:solidFill>
                  <a:srgbClr val="00B050"/>
                </a:solidFill>
              </a:rPr>
              <a:t>атт</a:t>
            </a:r>
            <a:r>
              <a:rPr lang="ru-RU" sz="1400" dirty="0">
                <a:solidFill>
                  <a:srgbClr val="00B050"/>
                </a:solidFill>
              </a:rPr>
              <a:t>., </a:t>
            </a:r>
          </a:p>
          <a:p>
            <a:r>
              <a:rPr lang="ru-RU" sz="1400" dirty="0">
                <a:solidFill>
                  <a:srgbClr val="00B050"/>
                </a:solidFill>
              </a:rPr>
              <a:t>з/п  от  50 000 - 65 000 руб. и выше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612247-6FBA-622C-1ABC-8CB6EDB8188C}"/>
              </a:ext>
            </a:extLst>
          </p:cNvPr>
          <p:cNvSpPr txBox="1"/>
          <p:nvPr/>
        </p:nvSpPr>
        <p:spPr>
          <a:xfrm rot="21405048">
            <a:off x="8279842" y="3822814"/>
            <a:ext cx="2986270" cy="73866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FF0000"/>
                </a:solidFill>
              </a:rPr>
              <a:t>Аналитик данных,</a:t>
            </a:r>
          </a:p>
          <a:p>
            <a:pPr algn="ctr"/>
            <a:r>
              <a:rPr lang="ru-RU" sz="1400" dirty="0">
                <a:solidFill>
                  <a:srgbClr val="FF0000"/>
                </a:solidFill>
              </a:rPr>
              <a:t>ООО </a:t>
            </a:r>
            <a:r>
              <a:rPr lang="en-US" sz="1400" dirty="0">
                <a:solidFill>
                  <a:srgbClr val="FF0000"/>
                </a:solidFill>
              </a:rPr>
              <a:t>RBT.ru</a:t>
            </a:r>
            <a:r>
              <a:rPr lang="ru-RU" sz="1400" dirty="0">
                <a:solidFill>
                  <a:srgbClr val="FF0000"/>
                </a:solidFill>
              </a:rPr>
              <a:t>, без опыта,</a:t>
            </a:r>
          </a:p>
          <a:p>
            <a:pPr algn="ctr"/>
            <a:r>
              <a:rPr lang="ru-RU" sz="1400" dirty="0">
                <a:solidFill>
                  <a:srgbClr val="FF0000"/>
                </a:solidFill>
              </a:rPr>
              <a:t>з/п  от  35 000 руб.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26C162-E430-F5C6-E44E-FDCB1C8EA40E}"/>
              </a:ext>
            </a:extLst>
          </p:cNvPr>
          <p:cNvSpPr txBox="1"/>
          <p:nvPr/>
        </p:nvSpPr>
        <p:spPr>
          <a:xfrm rot="183390">
            <a:off x="7968416" y="3176563"/>
            <a:ext cx="3973393" cy="646331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1"/>
                </a:solidFill>
              </a:rPr>
              <a:t>Вакансия: Финансовый аналитик (большие базы данных), Всесезонный курорт Манжерок, с опытом, </a:t>
            </a:r>
          </a:p>
          <a:p>
            <a:r>
              <a:rPr lang="ru-RU" sz="1200" dirty="0">
                <a:solidFill>
                  <a:schemeClr val="accent1"/>
                </a:solidFill>
              </a:rPr>
              <a:t>з/п  по результатам собеседования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46BD4E-2368-F139-8DED-5951D279BEF8}"/>
              </a:ext>
            </a:extLst>
          </p:cNvPr>
          <p:cNvSpPr txBox="1"/>
          <p:nvPr/>
        </p:nvSpPr>
        <p:spPr>
          <a:xfrm rot="212433">
            <a:off x="8630304" y="4629236"/>
            <a:ext cx="3252813" cy="738664"/>
          </a:xfrm>
          <a:prstGeom prst="rect">
            <a:avLst/>
          </a:prstGeom>
          <a:noFill/>
          <a:ln w="28575">
            <a:solidFill>
              <a:srgbClr val="A50021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Специалист по работе с базой данных (удалённо),  ООО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</a:rPr>
              <a:t>Уралэнергосбыт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 ,  </a:t>
            </a:r>
          </a:p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з/п  30 000 руб.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641ED0-C1FF-725B-B4BD-9A0288D31DF4}"/>
              </a:ext>
            </a:extLst>
          </p:cNvPr>
          <p:cNvSpPr txBox="1"/>
          <p:nvPr/>
        </p:nvSpPr>
        <p:spPr>
          <a:xfrm>
            <a:off x="8030210" y="1798290"/>
            <a:ext cx="374153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Вакансии (Челябинская обл.):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3768A4-0AD1-46AD-4248-C23CAF497FB5}"/>
              </a:ext>
            </a:extLst>
          </p:cNvPr>
          <p:cNvSpPr txBox="1"/>
          <p:nvPr/>
        </p:nvSpPr>
        <p:spPr>
          <a:xfrm rot="21353791">
            <a:off x="7960709" y="2320674"/>
            <a:ext cx="3827685" cy="7386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E96B15"/>
                </a:solidFill>
              </a:rPr>
              <a:t>Вакансия: ФИНАНСОВЫЙ СОВЕТНИК,</a:t>
            </a:r>
          </a:p>
          <a:p>
            <a:pPr algn="ctr"/>
            <a:r>
              <a:rPr lang="ru-RU" sz="1400" dirty="0">
                <a:solidFill>
                  <a:srgbClr val="E96B15"/>
                </a:solidFill>
              </a:rPr>
              <a:t>БКС Мир Инвестиций, без опыта,</a:t>
            </a:r>
          </a:p>
          <a:p>
            <a:pPr algn="ctr"/>
            <a:r>
              <a:rPr lang="ru-RU" sz="1400" dirty="0">
                <a:solidFill>
                  <a:srgbClr val="E96B15"/>
                </a:solidFill>
              </a:rPr>
              <a:t>з/п  от  44 000 до 85 000 руб. и выше</a:t>
            </a:r>
          </a:p>
        </p:txBody>
      </p:sp>
    </p:spTree>
    <p:extLst>
      <p:ext uri="{BB962C8B-B14F-4D97-AF65-F5344CB8AC3E}">
        <p14:creationId xmlns:p14="http://schemas.microsoft.com/office/powerpoint/2010/main" val="3086114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5A15223-A2E1-FABF-A667-648971236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9679" y="6356349"/>
            <a:ext cx="2743200" cy="365125"/>
          </a:xfrm>
        </p:spPr>
        <p:txBody>
          <a:bodyPr/>
          <a:lstStyle/>
          <a:p>
            <a:fld id="{CF57BD3F-8ABC-4271-B92C-045A922EE50B}" type="slidenum">
              <a:rPr lang="ru-RU" sz="1600" smtClean="0"/>
              <a:t>12</a:t>
            </a:fld>
            <a:endParaRPr lang="ru-RU" sz="16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C3D0710-2167-A0C5-153D-C622DAE1A8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63171" y="5478151"/>
            <a:ext cx="2028151" cy="64817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06A7248-972B-BC9F-8D4A-DCAB15AC29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2259" r="3743"/>
          <a:stretch/>
        </p:blipFill>
        <p:spPr>
          <a:xfrm>
            <a:off x="6038711" y="995132"/>
            <a:ext cx="1824295" cy="179657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D7D0BF1-41D3-E73A-1D50-CD17954824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68774">
            <a:off x="699626" y="1441955"/>
            <a:ext cx="2881759" cy="255106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2366438-D936-2BB9-0351-9858CB79C8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38598">
            <a:off x="8849047" y="3090992"/>
            <a:ext cx="1761049" cy="224814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F4D0251-5433-7762-C902-E27107AC12D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306762">
            <a:off x="4114982" y="2772632"/>
            <a:ext cx="4665384" cy="56973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0671911-2EB0-3FF1-8D98-C3C84517C2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64561">
            <a:off x="4056678" y="1124238"/>
            <a:ext cx="1514286" cy="131428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51912B2-F844-C11D-E14A-51C727F0C4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200" y="4348047"/>
            <a:ext cx="2409524" cy="202729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5E78AAD-8AC2-464E-0BE4-9322D921106F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929564">
            <a:off x="1882400" y="3752192"/>
            <a:ext cx="2124809" cy="567216"/>
          </a:xfrm>
          <a:prstGeom prst="rect">
            <a:avLst/>
          </a:prstGeom>
        </p:spPr>
      </p:pic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B077C0CF-8DC2-AEE5-7A97-DBA363F98677}"/>
              </a:ext>
            </a:extLst>
          </p:cNvPr>
          <p:cNvSpPr txBox="1">
            <a:spLocks/>
          </p:cNvSpPr>
          <p:nvPr/>
        </p:nvSpPr>
        <p:spPr>
          <a:xfrm>
            <a:off x="675967" y="298650"/>
            <a:ext cx="10677830" cy="62301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bg1"/>
                </a:solidFill>
                <a:latin typeface="Bahnschrift SemiBold" panose="020B0502040204020203" pitchFamily="34" charset="0"/>
                <a:ea typeface="+mn-ea"/>
                <a:cs typeface="Times New Roman" panose="02020603050405020304" pitchFamily="18" charset="0"/>
              </a:rPr>
              <a:t>ДОБРО ПОЖАЛОВАТЬ НА ОБУЧЕНИЕ!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475D72F-EFF7-C9FC-FDE3-C4A092EE34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340105">
            <a:off x="5615496" y="3713097"/>
            <a:ext cx="2833339" cy="197365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DC8BB4E-E218-89CE-4F54-DCE9D4B80CD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21543">
            <a:off x="3749184" y="3282335"/>
            <a:ext cx="2020408" cy="219867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32889A4D-EC68-37B2-A5EE-70FCE2AC67C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010654">
            <a:off x="9063082" y="4591215"/>
            <a:ext cx="2504681" cy="1284045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C541518-E14B-DDFD-53A4-4840972A8C2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6107" y="739150"/>
            <a:ext cx="886509" cy="1011663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8D3B840B-7643-C373-0B99-C580398387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00" t="9124" r="7208"/>
          <a:stretch/>
        </p:blipFill>
        <p:spPr bwMode="auto">
          <a:xfrm>
            <a:off x="8059457" y="1035272"/>
            <a:ext cx="3294340" cy="203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116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EDC447-6EE7-5768-77E8-1749461CF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967" y="298650"/>
            <a:ext cx="10677830" cy="623017"/>
          </a:xfr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Bahnschrift SemiBold" panose="020B0502040204020203" pitchFamily="34" charset="0"/>
                <a:ea typeface="+mn-ea"/>
                <a:cs typeface="Times New Roman" panose="02020603050405020304" pitchFamily="18" charset="0"/>
              </a:rPr>
              <a:t>СОДЕРЖАНИЕ ПРОГРАММЫ КУРСА (250 часов, 4 ч/</a:t>
            </a:r>
            <a:r>
              <a:rPr lang="ru-RU" sz="3200" b="1" dirty="0" err="1">
                <a:solidFill>
                  <a:schemeClr val="bg1"/>
                </a:solidFill>
                <a:latin typeface="Bahnschrift SemiBold" panose="020B0502040204020203" pitchFamily="34" charset="0"/>
                <a:ea typeface="+mn-ea"/>
                <a:cs typeface="Times New Roman" panose="02020603050405020304" pitchFamily="18" charset="0"/>
              </a:rPr>
              <a:t>нед</a:t>
            </a:r>
            <a:r>
              <a:rPr lang="ru-RU" sz="3200" b="1" dirty="0">
                <a:solidFill>
                  <a:schemeClr val="bg1"/>
                </a:solidFill>
                <a:latin typeface="Bahnschrift SemiBold" panose="020B0502040204020203" pitchFamily="34" charset="0"/>
                <a:ea typeface="+mn-ea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296F62-9356-FEE5-D9B8-7E93E581D79F}"/>
              </a:ext>
            </a:extLst>
          </p:cNvPr>
          <p:cNvSpPr txBox="1"/>
          <p:nvPr/>
        </p:nvSpPr>
        <p:spPr>
          <a:xfrm>
            <a:off x="838200" y="2339284"/>
            <a:ext cx="10677832" cy="369332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377E1F62-8990-6F57-E3AC-C3C885A7A6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386487"/>
              </p:ext>
            </p:extLst>
          </p:nvPr>
        </p:nvGraphicFramePr>
        <p:xfrm>
          <a:off x="675967" y="1117785"/>
          <a:ext cx="1067783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8915">
                  <a:extLst>
                    <a:ext uri="{9D8B030D-6E8A-4147-A177-3AD203B41FA5}">
                      <a16:colId xmlns:a16="http://schemas.microsoft.com/office/drawing/2014/main" val="961687930"/>
                    </a:ext>
                  </a:extLst>
                </a:gridCol>
                <a:gridCol w="5338915">
                  <a:extLst>
                    <a:ext uri="{9D8B030D-6E8A-4147-A177-3AD203B41FA5}">
                      <a16:colId xmlns:a16="http://schemas.microsoft.com/office/drawing/2014/main" val="21725032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b="1" kern="1200" dirty="0">
                          <a:solidFill>
                            <a:schemeClr val="bg1"/>
                          </a:solidFill>
                          <a:latin typeface="Bahnschrift SemiBold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Дисциплина 1: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kern="1200" dirty="0">
                          <a:solidFill>
                            <a:schemeClr val="bg1"/>
                          </a:solidFill>
                          <a:latin typeface="Bahnschrift SemiBold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Дисциплина 2: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21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Интеллектуальная обработка данных методами машинного обучения (118 часов)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планирование: управление личными финансами, основы инвестирования и трейдинга в условиях обработки больших данных (96 часов)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325063"/>
                  </a:ext>
                </a:extLst>
              </a:tr>
            </a:tbl>
          </a:graphicData>
        </a:graphic>
      </p:graphicFrame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id="{5A4FD1F9-0451-ECF3-9D87-09C78062A8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341607"/>
              </p:ext>
            </p:extLst>
          </p:nvPr>
        </p:nvGraphicFramePr>
        <p:xfrm>
          <a:off x="675968" y="3168773"/>
          <a:ext cx="10677831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77831">
                  <a:extLst>
                    <a:ext uri="{9D8B030D-6E8A-4147-A177-3AD203B41FA5}">
                      <a16:colId xmlns:a16="http://schemas.microsoft.com/office/drawing/2014/main" val="37082799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kern="1200" dirty="0">
                          <a:solidFill>
                            <a:schemeClr val="bg1"/>
                          </a:solidFill>
                          <a:latin typeface="Bahnschrift SemiBold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Практики: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3236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Производственная практика (28 часов)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639481"/>
                  </a:ext>
                </a:extLst>
              </a:tr>
            </a:tbl>
          </a:graphicData>
        </a:graphic>
      </p:graphicFrame>
      <p:graphicFrame>
        <p:nvGraphicFramePr>
          <p:cNvPr id="12" name="Таблица 10">
            <a:extLst>
              <a:ext uri="{FF2B5EF4-FFF2-40B4-BE49-F238E27FC236}">
                <a16:creationId xmlns:a16="http://schemas.microsoft.com/office/drawing/2014/main" id="{2E5CB39F-5F38-3039-4693-0F62D50967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788093"/>
              </p:ext>
            </p:extLst>
          </p:nvPr>
        </p:nvGraphicFramePr>
        <p:xfrm>
          <a:off x="675966" y="4305361"/>
          <a:ext cx="10677831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77831">
                  <a:extLst>
                    <a:ext uri="{9D8B030D-6E8A-4147-A177-3AD203B41FA5}">
                      <a16:colId xmlns:a16="http://schemas.microsoft.com/office/drawing/2014/main" val="37082799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kern="1200" dirty="0">
                          <a:solidFill>
                            <a:schemeClr val="bg1"/>
                          </a:solidFill>
                          <a:latin typeface="Bahnschrift SemiBold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Итоговая аттестация: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323649"/>
                  </a:ext>
                </a:extLst>
              </a:tr>
              <a:tr h="306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результатам разработки и защиты итогового проекта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639481"/>
                  </a:ext>
                </a:extLst>
              </a:tr>
            </a:tbl>
          </a:graphicData>
        </a:graphic>
      </p:graphicFrame>
      <p:graphicFrame>
        <p:nvGraphicFramePr>
          <p:cNvPr id="13" name="Таблица 10">
            <a:extLst>
              <a:ext uri="{FF2B5EF4-FFF2-40B4-BE49-F238E27FC236}">
                <a16:creationId xmlns:a16="http://schemas.microsoft.com/office/drawing/2014/main" id="{19CB6B7B-9107-4D96-DC3A-3AEA2C5DC6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292030"/>
              </p:ext>
            </p:extLst>
          </p:nvPr>
        </p:nvGraphicFramePr>
        <p:xfrm>
          <a:off x="675965" y="5441949"/>
          <a:ext cx="10677831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77831">
                  <a:extLst>
                    <a:ext uri="{9D8B030D-6E8A-4147-A177-3AD203B41FA5}">
                      <a16:colId xmlns:a16="http://schemas.microsoft.com/office/drawing/2014/main" val="37082799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kern="1200" dirty="0">
                          <a:solidFill>
                            <a:schemeClr val="bg1"/>
                          </a:solidFill>
                          <a:latin typeface="Bahnschrift SemiBold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Выдаваемый документ: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323649"/>
                  </a:ext>
                </a:extLst>
              </a:tr>
              <a:tr h="2569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 о 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профессиональной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переподготовке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639481"/>
                  </a:ext>
                </a:extLst>
              </a:tr>
            </a:tbl>
          </a:graphicData>
        </a:graphic>
      </p:graphicFrame>
      <p:sp>
        <p:nvSpPr>
          <p:cNvPr id="17" name="Номер слайда 16">
            <a:extLst>
              <a:ext uri="{FF2B5EF4-FFF2-40B4-BE49-F238E27FC236}">
                <a16:creationId xmlns:a16="http://schemas.microsoft.com/office/drawing/2014/main" id="{4FEE694B-9DB8-186A-E18C-AB0B7F884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3775" y="6385846"/>
            <a:ext cx="2743200" cy="365125"/>
          </a:xfrm>
        </p:spPr>
        <p:txBody>
          <a:bodyPr/>
          <a:lstStyle/>
          <a:p>
            <a:fld id="{CF57BD3F-8ABC-4271-B92C-045A922EE50B}" type="slidenum">
              <a:rPr lang="ru-RU" sz="1600" smtClean="0"/>
              <a:t>2</a:t>
            </a:fld>
            <a:endParaRPr lang="ru-RU" sz="1600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31ACC6C-EEA3-2D33-CB6F-1BC0C474EAE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57090" y="3959878"/>
            <a:ext cx="4243296" cy="267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56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B3AD13C-6B77-6A6C-0A4D-6D4D828E4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3774" y="6356350"/>
            <a:ext cx="2743200" cy="365125"/>
          </a:xfrm>
        </p:spPr>
        <p:txBody>
          <a:bodyPr/>
          <a:lstStyle/>
          <a:p>
            <a:fld id="{CF57BD3F-8ABC-4271-B92C-045A922EE50B}" type="slidenum">
              <a:rPr lang="ru-RU" sz="1600" smtClean="0"/>
              <a:t>3</a:t>
            </a:fld>
            <a:endParaRPr lang="ru-RU" sz="16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E94C6BE-2535-26A0-DF1F-4278320E8D3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46142" y="2704386"/>
            <a:ext cx="3877393" cy="3651964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5D5734C9-CC0F-2CFD-1725-4B50CD7A4071}"/>
              </a:ext>
            </a:extLst>
          </p:cNvPr>
          <p:cNvSpPr txBox="1">
            <a:spLocks/>
          </p:cNvSpPr>
          <p:nvPr/>
        </p:nvSpPr>
        <p:spPr>
          <a:xfrm>
            <a:off x="675967" y="298650"/>
            <a:ext cx="10677830" cy="62301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bg1"/>
                </a:solidFill>
                <a:latin typeface="Bahnschrift SemiBold" panose="020B0502040204020203" pitchFamily="34" charset="0"/>
                <a:ea typeface="+mn-ea"/>
                <a:cs typeface="Times New Roman" panose="02020603050405020304" pitchFamily="18" charset="0"/>
              </a:rPr>
              <a:t>ЦЕЛЬ И ЗАДАЧИ КУРСА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491A6DAF-8CB5-C1F7-377F-9BB9CD3A5FBA}"/>
              </a:ext>
            </a:extLst>
          </p:cNvPr>
          <p:cNvSpPr txBox="1">
            <a:spLocks/>
          </p:cNvSpPr>
          <p:nvPr/>
        </p:nvSpPr>
        <p:spPr>
          <a:xfrm>
            <a:off x="757082" y="1233583"/>
            <a:ext cx="10515600" cy="512276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265113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ознакомление с теоретическими и практическими аспектами методологии управления личными финансами на основе применения современных цифровых технологий и базового понимания и применения основных методов машинного обучения для решения финансовых задач.</a:t>
            </a:r>
          </a:p>
          <a:p>
            <a:pPr marL="0" indent="176213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студентами знаний о направлениях и перспективах применения цифровых технологий при управлении финансами;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роли развития удалённых технологий управления финансами и перспектив создания цифровых экосистем;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умений и навыков исследования тенденций и направлений применения цифровых технологий в сфере финансовых рынков, в том числе в период кризисных трансформаций;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навыка использования больших баз данных для анализа рынков;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практическими навыками применения и разработки программного обеспечения в планировании финансов, инвестировании и трейдинге с перспективой дальнейшего анализа, мониторинга и повышения эффективности экономических систем в период перехода к цифровой экономике.</a:t>
            </a:r>
          </a:p>
        </p:txBody>
      </p:sp>
    </p:spTree>
    <p:extLst>
      <p:ext uri="{BB962C8B-B14F-4D97-AF65-F5344CB8AC3E}">
        <p14:creationId xmlns:p14="http://schemas.microsoft.com/office/powerpoint/2010/main" val="2489803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24E93A3-9786-FD07-227D-9889A09BD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0259" y="6342983"/>
            <a:ext cx="2743200" cy="365125"/>
          </a:xfrm>
        </p:spPr>
        <p:txBody>
          <a:bodyPr/>
          <a:lstStyle/>
          <a:p>
            <a:fld id="{CF57BD3F-8ABC-4271-B92C-045A922EE50B}" type="slidenum">
              <a:rPr lang="ru-RU" sz="1600" smtClean="0"/>
              <a:t>4</a:t>
            </a:fld>
            <a:endParaRPr lang="ru-RU" sz="1600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DCDA584-199B-7535-A590-9D9D99CA1F5C}"/>
              </a:ext>
            </a:extLst>
          </p:cNvPr>
          <p:cNvSpPr txBox="1">
            <a:spLocks/>
          </p:cNvSpPr>
          <p:nvPr/>
        </p:nvSpPr>
        <p:spPr>
          <a:xfrm>
            <a:off x="675967" y="298650"/>
            <a:ext cx="10677830" cy="62301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bg1"/>
                </a:solidFill>
                <a:latin typeface="Bahnschrift SemiBold" panose="020B0502040204020203" pitchFamily="34" charset="0"/>
                <a:ea typeface="+mn-ea"/>
                <a:cs typeface="Times New Roman" panose="02020603050405020304" pitchFamily="18" charset="0"/>
              </a:rPr>
              <a:t>ПЛАНИРУЕМЫЕ РЕЗУЛЬТАТЫ ОБУЧЕНИЯ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8CDE2F2-105B-D520-AF0E-01533AF331C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64544" y="3429000"/>
            <a:ext cx="3272945" cy="2985846"/>
          </a:xfrm>
          <a:prstGeom prst="rect">
            <a:avLst/>
          </a:prstGeom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5523A7C9-FACC-7955-9B39-1113CA3A95F3}"/>
              </a:ext>
            </a:extLst>
          </p:cNvPr>
          <p:cNvSpPr txBox="1">
            <a:spLocks/>
          </p:cNvSpPr>
          <p:nvPr/>
        </p:nvSpPr>
        <p:spPr>
          <a:xfrm>
            <a:off x="675967" y="843315"/>
            <a:ext cx="1024521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Приобретаемые умения и навыки:</a:t>
            </a:r>
          </a:p>
          <a:p>
            <a:pPr indent="176213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Оценивает возможности применения искусственного интеллекта и машинного обучения </a:t>
            </a:r>
          </a:p>
          <a:p>
            <a:pPr indent="176213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Применяет языки программирования для решения профессиональных задач </a:t>
            </a:r>
          </a:p>
          <a:p>
            <a:pPr indent="176213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Анализирует большие данные</a:t>
            </a:r>
          </a:p>
          <a:p>
            <a:pPr indent="176213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Способен решать стандартные задачи профессиональной деятельности на основе информационной и библиографической культуры с применением информационно-коммуникационных технологий и с учетом основных требований информационной безопасности </a:t>
            </a:r>
          </a:p>
          <a:p>
            <a:pPr indent="176213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профессиональным стандартам: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8B92CAB3-CC9D-D69C-9388-C1ECE2708F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031421"/>
              </p:ext>
            </p:extLst>
          </p:nvPr>
        </p:nvGraphicFramePr>
        <p:xfrm>
          <a:off x="1613151" y="4185885"/>
          <a:ext cx="541866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31962065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9958301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Профессиональ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ный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стандарт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7852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06.042 Специалист по большим данным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программных продуктов на основе анализа больших данных финансовой отрасли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951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8735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FA94342-183F-E091-C6C1-34A464D7D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4278" y="6356349"/>
            <a:ext cx="2743200" cy="365125"/>
          </a:xfrm>
        </p:spPr>
        <p:txBody>
          <a:bodyPr/>
          <a:lstStyle/>
          <a:p>
            <a:fld id="{CF57BD3F-8ABC-4271-B92C-045A922EE50B}" type="slidenum">
              <a:rPr lang="ru-RU" sz="1600" smtClean="0"/>
              <a:t>5</a:t>
            </a:fld>
            <a:endParaRPr lang="ru-RU" sz="1600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36686EEF-BD2C-4D36-3FB4-5F58788E9C3D}"/>
              </a:ext>
            </a:extLst>
          </p:cNvPr>
          <p:cNvSpPr txBox="1">
            <a:spLocks/>
          </p:cNvSpPr>
          <p:nvPr/>
        </p:nvSpPr>
        <p:spPr>
          <a:xfrm>
            <a:off x="757085" y="90897"/>
            <a:ext cx="10677830" cy="136960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100" b="1" dirty="0">
                <a:solidFill>
                  <a:schemeClr val="bg1"/>
                </a:solidFill>
                <a:latin typeface="Bahnschrift SemiBold" panose="020B0502040204020203" pitchFamily="34" charset="0"/>
                <a:ea typeface="+mn-ea"/>
                <a:cs typeface="Times New Roman" panose="02020603050405020304" pitchFamily="18" charset="0"/>
              </a:rPr>
              <a:t>ЦЕЛЬ И ЗАДАЧИ ДИСЦИПЛИНЫ (1) «ИНТЕЛЛЕКТУАЛЬНАЯ ОБРАБОТКА ДАННЫХ </a:t>
            </a:r>
          </a:p>
          <a:p>
            <a:pPr algn="ctr"/>
            <a:r>
              <a:rPr lang="ru-RU" sz="3100" b="1" dirty="0">
                <a:solidFill>
                  <a:schemeClr val="bg1"/>
                </a:solidFill>
                <a:latin typeface="Bahnschrift SemiBold" panose="020B0502040204020203" pitchFamily="34" charset="0"/>
                <a:ea typeface="+mn-ea"/>
                <a:cs typeface="Times New Roman" panose="02020603050405020304" pitchFamily="18" charset="0"/>
              </a:rPr>
              <a:t>МЕТОДАМИ МАШИННОГО ОБУЧЕНИЯ»</a:t>
            </a:r>
            <a:endParaRPr lang="ru-RU" sz="3200" b="1" dirty="0">
              <a:solidFill>
                <a:schemeClr val="bg1"/>
              </a:solidFill>
              <a:latin typeface="Bahnschrift SemiBold" panose="020B0502040204020203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679F11B-EEB9-F2BC-F679-64E465E7844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8377083" y="2984656"/>
            <a:ext cx="3451122" cy="3398654"/>
          </a:xfrm>
          <a:prstGeom prst="rect">
            <a:avLst/>
          </a:prstGeom>
        </p:spPr>
      </p:pic>
      <p:sp>
        <p:nvSpPr>
          <p:cNvPr id="31" name="Объект 2">
            <a:extLst>
              <a:ext uri="{FF2B5EF4-FFF2-40B4-BE49-F238E27FC236}">
                <a16:creationId xmlns:a16="http://schemas.microsoft.com/office/drawing/2014/main" id="{D479AB53-3F5C-817B-BB90-4F186D401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085" y="1648493"/>
            <a:ext cx="10758945" cy="1369604"/>
          </a:xfrm>
        </p:spPr>
        <p:txBody>
          <a:bodyPr>
            <a:normAutofit/>
          </a:bodyPr>
          <a:lstStyle/>
          <a:p>
            <a:pPr marL="0" indent="265113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дисциплины является формирование у слушателей базового понимания и применения основных методов машинного обучения для решения задач управления и планирования финансовых активов.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7D6078-C84E-0C72-C269-002E332B740B}"/>
              </a:ext>
            </a:extLst>
          </p:cNvPr>
          <p:cNvSpPr txBox="1"/>
          <p:nvPr/>
        </p:nvSpPr>
        <p:spPr>
          <a:xfrm>
            <a:off x="757085" y="2966990"/>
            <a:ext cx="748726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265113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Задачами дисциплины является: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основ машинного обучения, базовых понятий, моделей и алгоритмов;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существующих алгоритмов, тенденций и направлений обработки больших данных в области финансов;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существующих алгоритмов обработки больших данных к решению задач планирования личного бюджета. </a:t>
            </a:r>
          </a:p>
        </p:txBody>
      </p:sp>
    </p:spTree>
    <p:extLst>
      <p:ext uri="{BB962C8B-B14F-4D97-AF65-F5344CB8AC3E}">
        <p14:creationId xmlns:p14="http://schemas.microsoft.com/office/powerpoint/2010/main" val="3532464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436B24-8149-6C68-5A30-3C356939F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8018" y="6356350"/>
            <a:ext cx="2743200" cy="365125"/>
          </a:xfrm>
        </p:spPr>
        <p:txBody>
          <a:bodyPr/>
          <a:lstStyle/>
          <a:p>
            <a:r>
              <a:rPr lang="ru-RU" sz="1600" dirty="0"/>
              <a:t>5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663B4EE-AAF4-1F40-E5EA-B31C6CDFD6F8}"/>
              </a:ext>
            </a:extLst>
          </p:cNvPr>
          <p:cNvSpPr txBox="1">
            <a:spLocks/>
          </p:cNvSpPr>
          <p:nvPr/>
        </p:nvSpPr>
        <p:spPr>
          <a:xfrm>
            <a:off x="528486" y="160238"/>
            <a:ext cx="11284972" cy="6509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bg1"/>
                </a:solidFill>
                <a:latin typeface="Bahnschrift SemiBold" panose="020B0502040204020203" pitchFamily="34" charset="0"/>
                <a:ea typeface="+mn-ea"/>
                <a:cs typeface="Times New Roman" panose="02020603050405020304" pitchFamily="18" charset="0"/>
              </a:rPr>
              <a:t>КРАТКОЕ СОДЕРЖАНИЕ ДИСЦИПЛИНЫ «ИНТЕЛЛЕКТУАЛЬНАЯ ОБРАБОТКА ДАННЫХ МЕТОДАМИ МАШИННОГО ОБУЧЕНИЯ»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8739BAA-7E7A-E5D3-06F2-3E2B34A0B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9" y="854327"/>
            <a:ext cx="4690090" cy="308369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293D191-36EF-A19F-4242-F7D7157BD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324" y="1138554"/>
            <a:ext cx="4571538" cy="299853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1D7E94A-4A41-D1D8-DDAE-95DE29BBC9A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062" y="1516735"/>
            <a:ext cx="1172589" cy="87944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FADA54D-318E-BB09-6358-8C2DB43847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0562" y="1398547"/>
            <a:ext cx="4656324" cy="206473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8EE84D3-1834-ED1A-8374-E7F6A2707CC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760" y="3482216"/>
            <a:ext cx="2082220" cy="11368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43464C4-7489-58D7-0D73-351D90151D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3470" y="3974861"/>
            <a:ext cx="4345806" cy="267638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F017F55-0D0D-F72F-F83A-EB767B1C4F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0252" y="3974861"/>
            <a:ext cx="4345806" cy="209980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C027C06-B5A6-90CE-57EA-D6D0B6F19F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231" y="2859999"/>
            <a:ext cx="2023115" cy="113800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7C53296-EBA2-23AC-6C9D-F3C43DE786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760" y="3491878"/>
            <a:ext cx="2082220" cy="113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88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B15A843-9A39-19A2-5270-00F9F70E7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66006" y="6489082"/>
            <a:ext cx="2743200" cy="365125"/>
          </a:xfrm>
        </p:spPr>
        <p:txBody>
          <a:bodyPr/>
          <a:lstStyle/>
          <a:p>
            <a:fld id="{CF57BD3F-8ABC-4271-B92C-045A922EE50B}" type="slidenum">
              <a:rPr lang="ru-RU" sz="1600" smtClean="0"/>
              <a:t>7</a:t>
            </a:fld>
            <a:endParaRPr lang="ru-RU" sz="160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4E56D9E-303C-E79B-D05E-50EAF51623C2}"/>
              </a:ext>
            </a:extLst>
          </p:cNvPr>
          <p:cNvSpPr txBox="1">
            <a:spLocks/>
          </p:cNvSpPr>
          <p:nvPr/>
        </p:nvSpPr>
        <p:spPr>
          <a:xfrm>
            <a:off x="648928" y="199256"/>
            <a:ext cx="11245137" cy="8331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bg1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ЦЕЛЬ И ЗАДАЧИ ДИСЦИПЛИНЫ (2)</a:t>
            </a:r>
          </a:p>
          <a:p>
            <a:r>
              <a:rPr lang="ru-RU" dirty="0"/>
              <a:t>«ФИНАНСОВОЕ ПЛАНИРОВАНИЕ: УПРАВЛЕНИЕ ЛИЧНЫМИ ФИНАНСАМИ, ОСНОВЫ ИНВЕСТИРОВАНИЯ И ТРЕЙДИНГА В УСЛОВИЯХ ОБРАБОТКИ БОЛЬШИХ ДАННЫХ»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A991A43-F2A1-220F-6CEC-A76C78626E5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63864" y="2344994"/>
            <a:ext cx="2730200" cy="3867090"/>
          </a:xfrm>
          <a:prstGeom prst="rect">
            <a:avLst/>
          </a:prstGeom>
        </p:spPr>
      </p:pic>
      <p:sp>
        <p:nvSpPr>
          <p:cNvPr id="18" name="Объект 2">
            <a:extLst>
              <a:ext uri="{FF2B5EF4-FFF2-40B4-BE49-F238E27FC236}">
                <a16:creationId xmlns:a16="http://schemas.microsoft.com/office/drawing/2014/main" id="{74D9C82D-EB1D-D701-674E-4A37EDAB5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7" y="1115118"/>
            <a:ext cx="11245137" cy="707923"/>
          </a:xfrm>
        </p:spPr>
        <p:txBody>
          <a:bodyPr>
            <a:noAutofit/>
          </a:bodyPr>
          <a:lstStyle/>
          <a:p>
            <a:pPr marL="0" indent="265113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дисциплины является формирование у слушателей базового понимания подходов и навыков личного финансового планирования на основе применения современных цифровых технологий в условиях обработки больших данных.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E74A39-4232-4843-7EF9-8B1D2DB081B0}"/>
              </a:ext>
            </a:extLst>
          </p:cNvPr>
          <p:cNvSpPr txBox="1"/>
          <p:nvPr/>
        </p:nvSpPr>
        <p:spPr>
          <a:xfrm>
            <a:off x="297936" y="1964767"/>
            <a:ext cx="886592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265113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Задачами дисциплины являются: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представления о капитале, видах инвестиций и инвестиционной деятельности, системе финансовых планов при использовании продуктов цифровой отрасли;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навыка формирования личного бюджета при учете доходов и расходов с использованием программного обеспечения;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навыка проводить анализ больших данных в проектах по управлению финансами;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умений и навыков исследования тенденций и направлений применения цифровых технологий в сфере финансовых рынков, в том числе в период кризисных трансформаций;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практическими навыками применения цифровых сервисов и технологий в планировании финансов, инвестировании и трейдинге с перспективой дальнейшего анализа, мониторинга, принятия решений и повышения эффективности экономических систем в период перехода к цифровой экономике. </a:t>
            </a:r>
          </a:p>
        </p:txBody>
      </p:sp>
    </p:spTree>
    <p:extLst>
      <p:ext uri="{BB962C8B-B14F-4D97-AF65-F5344CB8AC3E}">
        <p14:creationId xmlns:p14="http://schemas.microsoft.com/office/powerpoint/2010/main" val="3170321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AF1A70-FB7E-F536-DBCD-46B8F5D5C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7516" y="6356350"/>
            <a:ext cx="2743200" cy="365125"/>
          </a:xfrm>
        </p:spPr>
        <p:txBody>
          <a:bodyPr/>
          <a:lstStyle/>
          <a:p>
            <a:fld id="{CF57BD3F-8ABC-4271-B92C-045A922EE50B}" type="slidenum">
              <a:rPr lang="ru-RU" sz="1600" smtClean="0"/>
              <a:t>8</a:t>
            </a:fld>
            <a:endParaRPr lang="ru-RU" sz="1600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1418272-CA71-2E42-36B6-56EE9A6D878C}"/>
              </a:ext>
            </a:extLst>
          </p:cNvPr>
          <p:cNvSpPr txBox="1">
            <a:spLocks/>
          </p:cNvSpPr>
          <p:nvPr/>
        </p:nvSpPr>
        <p:spPr>
          <a:xfrm>
            <a:off x="648928" y="53052"/>
            <a:ext cx="11245137" cy="8331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bg1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sz="1600" dirty="0"/>
              <a:t>КРАТКОЕ СОДЕРЖАНИЕ ДИСЦИПЛИНЫ </a:t>
            </a:r>
          </a:p>
          <a:p>
            <a:r>
              <a:rPr lang="ru-RU" sz="1600" dirty="0"/>
              <a:t>«ФИНАНСОВОЕ ПЛАНИРОВАНИЕ: УПРАВЛЕНИЕ ЛИЧНЫМИ ФИНАНСАМИ, ОСНОВЫ ИНВЕСТИРОВАНИЯ И ТРЕЙДИНГА В УСЛОВИЯХ ОБРАБОТКИ БОЛЬШИХ ДАННЫХ»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91EABB9-C7C3-3AA6-94C8-FB94F3DFC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330" y="1259749"/>
            <a:ext cx="4313143" cy="2072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CFF2CA-164D-BDF2-1468-3581C890E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28" y="3526251"/>
            <a:ext cx="4059428" cy="26076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05AD8E1-91B0-2056-A84A-7DEBE6E650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486" y="988760"/>
            <a:ext cx="4299048" cy="199447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58D4977-9E68-6108-2649-4C9956CE82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3646" y="3074132"/>
            <a:ext cx="4306096" cy="203676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F714296-BDB6-8699-61C6-8330460DEF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9888" y="5201790"/>
            <a:ext cx="4306096" cy="1578666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8952670-F249-1D90-6C14-C1329183A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983" y="3139208"/>
            <a:ext cx="1971005" cy="175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817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5B40EE-9B0B-734D-CE58-15321D192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4935" y="6459794"/>
            <a:ext cx="2743200" cy="365125"/>
          </a:xfrm>
        </p:spPr>
        <p:txBody>
          <a:bodyPr/>
          <a:lstStyle/>
          <a:p>
            <a:fld id="{CF57BD3F-8ABC-4271-B92C-045A922EE50B}" type="slidenum">
              <a:rPr lang="ru-RU" sz="1600" smtClean="0"/>
              <a:t>9</a:t>
            </a:fld>
            <a:endParaRPr lang="ru-RU" sz="160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09A5143-F672-62EC-A63C-EFA4D87DB32B}"/>
              </a:ext>
            </a:extLst>
          </p:cNvPr>
          <p:cNvSpPr txBox="1">
            <a:spLocks/>
          </p:cNvSpPr>
          <p:nvPr/>
        </p:nvSpPr>
        <p:spPr>
          <a:xfrm>
            <a:off x="838199" y="220253"/>
            <a:ext cx="10783529" cy="62301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100" b="1" dirty="0">
                <a:solidFill>
                  <a:schemeClr val="bg1"/>
                </a:solidFill>
                <a:latin typeface="Bahnschrift SemiBold" panose="020B0502040204020203" pitchFamily="34" charset="0"/>
                <a:ea typeface="+mn-ea"/>
                <a:cs typeface="Times New Roman" panose="02020603050405020304" pitchFamily="18" charset="0"/>
              </a:rPr>
              <a:t>ЦЕЛЬ И ЗАДАЧИ ПРОИЗВОДСТВЕННОЙ ПРАКТИКИ </a:t>
            </a:r>
          </a:p>
          <a:p>
            <a:pPr algn="ctr"/>
            <a:r>
              <a:rPr lang="ru-RU" sz="3100" b="1" dirty="0">
                <a:solidFill>
                  <a:schemeClr val="bg1"/>
                </a:solidFill>
                <a:latin typeface="Bahnschrift SemiBold" panose="020B0502040204020203" pitchFamily="34" charset="0"/>
                <a:ea typeface="+mn-ea"/>
                <a:cs typeface="Times New Roman" panose="02020603050405020304" pitchFamily="18" charset="0"/>
              </a:rPr>
              <a:t>ПО ПРОФИЛЮ ПРОФЕССИОНАЛЬНОЙ ДЕЯТЕЛЬНОСТИ 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408C6A1-2107-7492-FBD2-32E9FA5C748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84258" y="1738988"/>
            <a:ext cx="5041354" cy="4720806"/>
          </a:xfrm>
          <a:prstGeom prst="rect">
            <a:avLst/>
          </a:prstGeom>
        </p:spPr>
      </p:pic>
      <p:sp>
        <p:nvSpPr>
          <p:cNvPr id="33" name="Объект 2">
            <a:extLst>
              <a:ext uri="{FF2B5EF4-FFF2-40B4-BE49-F238E27FC236}">
                <a16:creationId xmlns:a16="http://schemas.microsoft.com/office/drawing/2014/main" id="{6654D33A-DB0D-543C-AC36-A399B7991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3269"/>
            <a:ext cx="10783528" cy="5878205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6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 практики </a:t>
            </a:r>
            <a:endParaRPr lang="ru-RU" sz="6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algn="just">
              <a:spcBef>
                <a:spcPts val="0"/>
              </a:spcBef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на практике теоретических знаний и навыков, полученных за время обучения на программе дополнительного образования «Технологии искусственного интеллекта и обработки больших данных в процессе управления личными финансами», формирование способности самостоятельно ставить и решать задачи, связанные с практической деятельностью в области личного финансового  планирования в условиях анализа больших данных,  а так же формирование способности понимать и применять на практике основные методы машинного обучения для решения финансовых задач.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6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6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 практики: </a:t>
            </a:r>
          </a:p>
          <a:p>
            <a:pPr marL="0" algn="just">
              <a:spcBef>
                <a:spcPts val="0"/>
              </a:spcBef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углубление, расширение, систематизация и закрепление теоретических знаний, полученных слушателями при изучении профессиональных дисциплин на основе изучения реальной деятельности и разрабатываемых и реализуемых ИТ проектов предприятия, где организована практика; </a:t>
            </a:r>
          </a:p>
          <a:p>
            <a:pPr marL="0" algn="just">
              <a:spcBef>
                <a:spcPts val="0"/>
              </a:spcBef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ознакомиться с правовым статусом предприятия, его основной деятельностью, структурой, организацией хозяйственных связей, спецификой используемых инновационных и цифровых проектов;</a:t>
            </a:r>
          </a:p>
          <a:p>
            <a:pPr marL="0" algn="just">
              <a:spcBef>
                <a:spcPts val="0"/>
              </a:spcBef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на практике движения денежных потоков на примере больших данных, понимание основных концепций инвестирования и трейдинга: подготовительный этап, управление финансами и их распределение, риск-менеджмент, а также разработка управленческих решений в сфере личных финансов и понимание потенциальных эффектов от их реализации; </a:t>
            </a:r>
          </a:p>
          <a:p>
            <a:pPr marL="0" algn="just">
              <a:spcBef>
                <a:spcPts val="0"/>
              </a:spcBef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студентами знаний о направлениях и перспективах применения цифровых технологий при управлении финансами;</a:t>
            </a:r>
          </a:p>
          <a:p>
            <a:pPr marL="0" algn="just">
              <a:spcBef>
                <a:spcPts val="0"/>
              </a:spcBef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роли развития удалённых технологий управления финансами и перспектив создания цифровых экосистем; </a:t>
            </a:r>
          </a:p>
          <a:p>
            <a:pPr marL="0" algn="just">
              <a:spcBef>
                <a:spcPts val="0"/>
              </a:spcBef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умений и навыков исследования тенденций и направлений применения цифровых технологий в сфере финансовых рынков, в том числе в период кризисных трансформаций; </a:t>
            </a:r>
          </a:p>
          <a:p>
            <a:pPr marL="0" algn="just">
              <a:spcBef>
                <a:spcPts val="0"/>
              </a:spcBef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навыков пользователя программного обеспечения,  цифровых сервисов и технологий и использования больших данных для анализа рынков; </a:t>
            </a:r>
          </a:p>
          <a:p>
            <a:pPr marL="0" algn="just">
              <a:spcBef>
                <a:spcPts val="0"/>
              </a:spcBef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возможности применения и разработки программного обеспечения,  цифровых сервисов и технологий в планировании финансов, инвестировании и трейдинге с перспективой дальнейшего анализа, мониторинга и повышения эффективности экономических систем в период перехода к цифровой экономике; </a:t>
            </a:r>
          </a:p>
          <a:p>
            <a:pPr marL="0" algn="just">
              <a:spcBef>
                <a:spcPts val="0"/>
              </a:spcBef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инструментов фондового рынка, особенностей торговли, а также применения на практике фундаментального, технического и других видов анализа рынков в торговле и инвестициях при анализе больших данных;</a:t>
            </a:r>
          </a:p>
          <a:p>
            <a:pPr marL="0" algn="just">
              <a:spcBef>
                <a:spcPts val="0"/>
              </a:spcBef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слушателей курса целостной картины профессиональной деятельности; </a:t>
            </a:r>
          </a:p>
          <a:p>
            <a:pPr marL="0" algn="just">
              <a:spcBef>
                <a:spcPts val="0"/>
              </a:spcBef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профессиональной рефлексии. </a:t>
            </a:r>
          </a:p>
        </p:txBody>
      </p:sp>
    </p:spTree>
    <p:extLst>
      <p:ext uri="{BB962C8B-B14F-4D97-AF65-F5344CB8AC3E}">
        <p14:creationId xmlns:p14="http://schemas.microsoft.com/office/powerpoint/2010/main" val="33989742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1422</TotalTime>
  <Words>1301</Words>
  <Application>Microsoft Office PowerPoint</Application>
  <PresentationFormat>Широкоэкранный</PresentationFormat>
  <Paragraphs>109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Bahnschrift SemiBold</vt:lpstr>
      <vt:lpstr>Calibri</vt:lpstr>
      <vt:lpstr>Calibri Light</vt:lpstr>
      <vt:lpstr>Times New Roman</vt:lpstr>
      <vt:lpstr>Тема Office</vt:lpstr>
      <vt:lpstr>Презентация PowerPoint</vt:lpstr>
      <vt:lpstr>СОДЕРЖАНИЕ ПРОГРАММЫ КУРСА (250 часов, 4 ч/нед.)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ПАРТНЕРЫ, БАЗЫ ПРАКТИКИ, МЕСТА РАБОТЫ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НАУКИ И ВЫСШЕГО ОБРАЗОВАНИЯ  РОССИЙСКОЙ ФЕДЕРАЦИИ   ЮЖНО-УРАЛЬСКИЙ ГОСУДАРСТВЕННЫЙ УНИВЕРСИТЕТ  ИНСТИТУТ ОТКРЫТОГО И ДИСТАНЦИОННОГО ОБРАЗОВАНИЯ  Дополнительная профессиональная программа переподготовки от 28.04.2023 № 0517   ТЕХНОЛОГИИ ИСКУССТВЕННОГО ИНТЕЛЛЕКТА И ОБРАБОТКИ БОЛЬШИХ ДАННЫХ  В ПРОЦЕССЕ УПРАВЛЕНИЯ ЛИЧНЫМИ ФИНАНСАМИ  (ОБЪЕМ ПРОГРАММЫ 250 ЧАСОВ)</dc:title>
  <dc:creator>Ksenia Sm</dc:creator>
  <cp:lastModifiedBy>Ksenia Sm</cp:lastModifiedBy>
  <cp:revision>170</cp:revision>
  <dcterms:created xsi:type="dcterms:W3CDTF">2023-08-27T08:14:00Z</dcterms:created>
  <dcterms:modified xsi:type="dcterms:W3CDTF">2023-09-06T16:16:05Z</dcterms:modified>
</cp:coreProperties>
</file>